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4" r:id="rId5"/>
    <p:sldId id="265" r:id="rId6"/>
    <p:sldId id="26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94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894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515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969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520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16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634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16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24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312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781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AC1EE-BB75-4F54-8C73-12F62BE14ACC}" type="datetimeFigureOut">
              <a:rPr lang="en-CA" smtClean="0"/>
              <a:t>06/04/2018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238AF-213C-4C52-9DAF-B43377BA5B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64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 close up of a device&#10;&#10;Description generated with high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599" y="110640"/>
            <a:ext cx="5022718" cy="145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93687" y="1633536"/>
            <a:ext cx="11705025" cy="1741037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Minute of Angle – M.O.A. or </a:t>
            </a:r>
            <a:r>
              <a:rPr lang="en-US" dirty="0" err="1" smtClean="0"/>
              <a:t>Moh</a:t>
            </a:r>
            <a:r>
              <a:rPr lang="en-US" dirty="0" smtClean="0"/>
              <a:t> Ah</a:t>
            </a:r>
          </a:p>
          <a:p>
            <a:pPr lvl="1">
              <a:defRPr/>
            </a:pPr>
            <a:r>
              <a:rPr lang="en-US" dirty="0" smtClean="0"/>
              <a:t>Derived from imperial measurements of Degrees, Minutes, Seconds of angle (rather than Mils)</a:t>
            </a:r>
          </a:p>
          <a:p>
            <a:pPr lvl="1">
              <a:defRPr/>
            </a:pPr>
            <a:r>
              <a:rPr lang="en-US" dirty="0" smtClean="0"/>
              <a:t>Angle of uncertainty between point of aim and point of impact</a:t>
            </a:r>
          </a:p>
          <a:p>
            <a:pPr lvl="1">
              <a:defRPr/>
            </a:pPr>
            <a:r>
              <a:rPr lang="en-US" dirty="0" smtClean="0"/>
              <a:t>Results in a “grouping” of impacts</a:t>
            </a:r>
          </a:p>
          <a:p>
            <a:pPr lvl="1">
              <a:defRPr/>
            </a:pPr>
            <a:r>
              <a:rPr lang="en-US" dirty="0" smtClean="0"/>
              <a:t>C7 capable of 1 MOA which is approximately 1” at 100yards (close enough to 1” at 100m)</a:t>
            </a:r>
          </a:p>
          <a:p>
            <a:pPr lvl="1">
              <a:defRPr/>
            </a:pPr>
            <a:r>
              <a:rPr lang="en-US" dirty="0" smtClean="0"/>
              <a:t>Angle of uncertainty is consistent at all distances. Factors such as wind and bullet drop have minimal effect on “grouping” size</a:t>
            </a:r>
          </a:p>
          <a:p>
            <a:pPr lvl="1">
              <a:defRPr/>
            </a:pPr>
            <a:r>
              <a:rPr lang="en-US" dirty="0" smtClean="0"/>
              <a:t>Gauge of </a:t>
            </a:r>
            <a:r>
              <a:rPr lang="en-US" b="1" dirty="0" smtClean="0">
                <a:solidFill>
                  <a:srgbClr val="FF0000"/>
                </a:solidFill>
              </a:rPr>
              <a:t>Precision</a:t>
            </a:r>
          </a:p>
          <a:p>
            <a:pPr lvl="1">
              <a:defRPr/>
            </a:pP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95456" y="79993"/>
            <a:ext cx="6886188" cy="1062037"/>
            <a:chOff x="0" y="582613"/>
            <a:chExt cx="9056688" cy="1401762"/>
          </a:xfrm>
        </p:grpSpPr>
        <p:sp>
          <p:nvSpPr>
            <p:cNvPr id="4" name="Rectangle 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1538288"/>
              <a:ext cx="963613" cy="4603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cxnSp>
          <p:nvCxnSpPr>
            <p:cNvPr id="5" name="Straight Connector 4">
              <a:extLst>
                <a:ext uri="{FF2B5EF4-FFF2-40B4-BE49-F238E27FC236}"/>
              </a:extLst>
            </p:cNvPr>
            <p:cNvCxnSpPr/>
            <p:nvPr/>
          </p:nvCxnSpPr>
          <p:spPr>
            <a:xfrm flipV="1">
              <a:off x="1039813" y="998538"/>
              <a:ext cx="7613650" cy="539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1047750" y="1584325"/>
              <a:ext cx="7546975" cy="34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624263" y="1343025"/>
              <a:ext cx="190500" cy="3905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8" name="Oval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305550" y="1136650"/>
              <a:ext cx="285750" cy="701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9" name="Oval 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462963" y="952500"/>
              <a:ext cx="285750" cy="10223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0" name="TextBox 12"/>
            <p:cNvSpPr txBox="1">
              <a:spLocks noChangeArrowheads="1"/>
            </p:cNvSpPr>
            <p:nvPr/>
          </p:nvSpPr>
          <p:spPr bwMode="auto">
            <a:xfrm>
              <a:off x="3316288" y="973138"/>
              <a:ext cx="806449" cy="36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200" dirty="0"/>
                <a:t>100m</a:t>
              </a:r>
            </a:p>
          </p:txBody>
        </p:sp>
        <p:sp>
          <p:nvSpPr>
            <p:cNvPr id="11" name="TextBox 13"/>
            <p:cNvSpPr txBox="1">
              <a:spLocks noChangeArrowheads="1"/>
            </p:cNvSpPr>
            <p:nvPr/>
          </p:nvSpPr>
          <p:spPr bwMode="auto">
            <a:xfrm>
              <a:off x="6045200" y="801688"/>
              <a:ext cx="806449" cy="36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200"/>
                <a:t>200m</a:t>
              </a:r>
            </a:p>
          </p:txBody>
        </p:sp>
        <p:sp>
          <p:nvSpPr>
            <p:cNvPr id="12" name="TextBox 14"/>
            <p:cNvSpPr txBox="1">
              <a:spLocks noChangeArrowheads="1"/>
            </p:cNvSpPr>
            <p:nvPr/>
          </p:nvSpPr>
          <p:spPr bwMode="auto">
            <a:xfrm>
              <a:off x="8250239" y="582613"/>
              <a:ext cx="806449" cy="36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200"/>
                <a:t>300m</a:t>
              </a:r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3786188" y="1322387"/>
              <a:ext cx="887412" cy="452200"/>
              <a:chOff x="3785840" y="4688376"/>
              <a:chExt cx="888120" cy="452484"/>
            </a:xfrm>
          </p:grpSpPr>
          <p:cxnSp>
            <p:nvCxnSpPr>
              <p:cNvPr id="14" name="Straight Connector 13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3876399" y="4689964"/>
                <a:ext cx="0" cy="4161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3785840" y="5098208"/>
                <a:ext cx="18111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3785840" y="4688376"/>
                <a:ext cx="17317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27"/>
              <p:cNvSpPr txBox="1">
                <a:spLocks noChangeArrowheads="1"/>
              </p:cNvSpPr>
              <p:nvPr/>
            </p:nvSpPr>
            <p:spPr bwMode="auto">
              <a:xfrm>
                <a:off x="3867625" y="4693729"/>
                <a:ext cx="806335" cy="447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1”</a:t>
                </a:r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6030913" y="1152525"/>
              <a:ext cx="212725" cy="700088"/>
              <a:chOff x="5912859" y="4669377"/>
              <a:chExt cx="181321" cy="417714"/>
            </a:xfrm>
          </p:grpSpPr>
          <p:cxnSp>
            <p:nvCxnSpPr>
              <p:cNvPr id="19" name="Straight Connector 18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6003519" y="4671271"/>
                <a:ext cx="0" cy="4158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912859" y="5078566"/>
                <a:ext cx="18132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912859" y="4669377"/>
                <a:ext cx="17320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33"/>
            <p:cNvSpPr txBox="1">
              <a:spLocks noChangeArrowheads="1"/>
            </p:cNvSpPr>
            <p:nvPr/>
          </p:nvSpPr>
          <p:spPr bwMode="auto">
            <a:xfrm>
              <a:off x="5772150" y="1336675"/>
              <a:ext cx="806449" cy="44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2”</a:t>
              </a:r>
            </a:p>
          </p:txBody>
        </p:sp>
        <p:grpSp>
          <p:nvGrpSpPr>
            <p:cNvPr id="23" name="Group 39"/>
            <p:cNvGrpSpPr>
              <a:grpSpLocks/>
            </p:cNvGrpSpPr>
            <p:nvPr/>
          </p:nvGrpSpPr>
          <p:grpSpPr bwMode="auto">
            <a:xfrm>
              <a:off x="8212138" y="962025"/>
              <a:ext cx="195262" cy="1022350"/>
              <a:chOff x="8084905" y="4643253"/>
              <a:chExt cx="181321" cy="417714"/>
            </a:xfrm>
          </p:grpSpPr>
          <p:cxnSp>
            <p:nvCxnSpPr>
              <p:cNvPr id="24" name="Straight Connector 23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8176303" y="4645199"/>
                <a:ext cx="0" cy="41576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8084905" y="5052535"/>
                <a:ext cx="18132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8084905" y="4643253"/>
                <a:ext cx="17247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38"/>
            <p:cNvSpPr txBox="1">
              <a:spLocks noChangeArrowheads="1"/>
            </p:cNvSpPr>
            <p:nvPr/>
          </p:nvSpPr>
          <p:spPr bwMode="auto">
            <a:xfrm>
              <a:off x="7956550" y="1330325"/>
              <a:ext cx="806449" cy="44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3”</a:t>
              </a:r>
            </a:p>
          </p:txBody>
        </p:sp>
      </p:grpSp>
      <p:sp>
        <p:nvSpPr>
          <p:cNvPr id="29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965265" y="3374573"/>
            <a:ext cx="7886700" cy="50323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 smtClean="0"/>
              <a:t>C7 with Military ammo (62gr ss109 bullet)</a:t>
            </a:r>
          </a:p>
          <a:p>
            <a:pPr lvl="1">
              <a:defRPr/>
            </a:pPr>
            <a:r>
              <a:rPr lang="en-US" sz="1800" dirty="0" smtClean="0"/>
              <a:t>Bullet drop increases significantly over distance</a:t>
            </a:r>
          </a:p>
          <a:p>
            <a:pPr lvl="1">
              <a:defRPr/>
            </a:pPr>
            <a:r>
              <a:rPr lang="en-US" sz="1800" dirty="0" smtClean="0"/>
              <a:t>Specific adjustment may change based on shooter and rifle</a:t>
            </a:r>
          </a:p>
          <a:p>
            <a:pPr lvl="1">
              <a:defRPr/>
            </a:pPr>
            <a:r>
              <a:rPr lang="en-US" sz="1800" dirty="0" smtClean="0"/>
              <a:t>Elevation also needs to be adjusted based on barometric pressure</a:t>
            </a:r>
          </a:p>
          <a:p>
            <a:pPr lvl="2">
              <a:defRPr/>
            </a:pPr>
            <a:r>
              <a:rPr lang="en-US" sz="1600" dirty="0" smtClean="0"/>
              <a:t>Generally follows the rule of “Sun’s Up Sights Up” adding 1 extra click of elevation on sunny warm days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sz="1800" dirty="0"/>
          </a:p>
        </p:txBody>
      </p:sp>
      <p:graphicFrame>
        <p:nvGraphicFramePr>
          <p:cNvPr id="30" name="Table 29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837352"/>
              </p:ext>
            </p:extLst>
          </p:nvPr>
        </p:nvGraphicFramePr>
        <p:xfrm>
          <a:off x="767037" y="3440881"/>
          <a:ext cx="3002075" cy="18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773">
                  <a:extLst>
                    <a:ext uri="{9D8B030D-6E8A-4147-A177-3AD203B41FA5}"/>
                  </a:extLst>
                </a:gridCol>
                <a:gridCol w="646770">
                  <a:extLst>
                    <a:ext uri="{9D8B030D-6E8A-4147-A177-3AD203B41FA5}"/>
                  </a:extLst>
                </a:gridCol>
                <a:gridCol w="1661532">
                  <a:extLst>
                    <a:ext uri="{9D8B030D-6E8A-4147-A177-3AD203B41FA5}"/>
                  </a:extLst>
                </a:gridCol>
              </a:tblGrid>
              <a:tr h="542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Distance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Drop in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Inches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# Clicks adjustment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from </a:t>
                      </a:r>
                      <a:r>
                        <a:rPr lang="en-US" sz="1400" u="none" strike="noStrike" dirty="0" smtClean="0">
                          <a:effectLst/>
                        </a:rPr>
                        <a:t>100m Zero)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59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76596" y="184325"/>
            <a:ext cx="7091034" cy="2784382"/>
            <a:chOff x="1414021" y="753731"/>
            <a:chExt cx="7091034" cy="2784382"/>
          </a:xfrm>
        </p:grpSpPr>
        <p:pic>
          <p:nvPicPr>
            <p:cNvPr id="3" name="Picture 4" descr="A picture containing car, sitting, indoor&#10;&#10;Description generated with high confidence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392" y="760211"/>
              <a:ext cx="4286250" cy="2295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Straight Arrow Connector 3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V="1">
              <a:off x="1952163" y="2352319"/>
              <a:ext cx="873566" cy="498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414021" y="753731"/>
              <a:ext cx="1101371" cy="1930010"/>
            </a:xfrm>
            <a:prstGeom prst="rect">
              <a:avLst/>
            </a:prstGeom>
          </p:spPr>
          <p:txBody>
            <a:bodyPr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sz="3800" b="1" dirty="0"/>
                <a:t>Windage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/>
                <a:t>Requires a Quarter or similar washer to adjust!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/>
                <a:t>Arrow points in direction to adjust to </a:t>
              </a:r>
              <a:r>
                <a:rPr lang="en-US" dirty="0">
                  <a:solidFill>
                    <a:srgbClr val="FF0000"/>
                  </a:solidFill>
                </a:rPr>
                <a:t>RIGHT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 flipV="1">
              <a:off x="5829685" y="2352319"/>
              <a:ext cx="904875" cy="14446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6780220" y="777674"/>
              <a:ext cx="1724835" cy="2190750"/>
            </a:xfrm>
            <a:prstGeom prst="rect">
              <a:avLst/>
            </a:prstGeom>
          </p:spPr>
          <p:txBody>
            <a:bodyPr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sz="3300" b="1" dirty="0"/>
                <a:t>Elevation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/>
                <a:t>Two disks: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/>
                <a:t>1. Pre defined distances (rough estimates)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/>
                <a:t>2. Zero disk with fine adjustment to set the Sight zero</a:t>
              </a:r>
            </a:p>
            <a:p>
              <a:pPr marL="0" indent="0">
                <a:buFont typeface="Arial" panose="020B0604020202020204" pitchFamily="34" charset="0"/>
                <a:buNone/>
                <a:defRPr/>
              </a:pPr>
              <a:r>
                <a:rPr lang="en-US" dirty="0" smtClean="0"/>
                <a:t>Unlike </a:t>
              </a:r>
              <a:r>
                <a:rPr lang="en-US" dirty="0"/>
                <a:t>Windage disk, UP has an indicated direction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 flipV="1">
              <a:off x="3612358" y="2752282"/>
              <a:ext cx="227165" cy="2161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V="1">
              <a:off x="4402922" y="2756655"/>
              <a:ext cx="134125" cy="224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3093339" y="2981324"/>
              <a:ext cx="1922412" cy="556789"/>
            </a:xfrm>
            <a:prstGeom prst="rect">
              <a:avLst/>
            </a:prstGeom>
          </p:spPr>
          <p:txBody>
            <a:bodyPr>
              <a:normAutofit fontScale="32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sz="2900" b="1" dirty="0"/>
                <a:t>Mounting Screws</a:t>
              </a:r>
            </a:p>
            <a:p>
              <a:pPr marL="45720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/>
                <a:t>Uses Mil </a:t>
              </a:r>
              <a:r>
                <a:rPr lang="en-US" dirty="0" err="1"/>
                <a:t>Std</a:t>
              </a:r>
              <a:r>
                <a:rPr lang="en-US" dirty="0"/>
                <a:t> 1913 mount</a:t>
              </a:r>
            </a:p>
            <a:p>
              <a:pPr marL="45720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Keep Tight!</a:t>
              </a:r>
            </a:p>
          </p:txBody>
        </p:sp>
      </p:grpSp>
      <p:pic>
        <p:nvPicPr>
          <p:cNvPr id="11" name="Picture 25" descr="A picture containing indoor&#10;&#10;Description generated with very high confidenc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9" t="41643" r="48360" b="17513"/>
          <a:stretch>
            <a:fillRect/>
          </a:stretch>
        </p:blipFill>
        <p:spPr bwMode="auto">
          <a:xfrm>
            <a:off x="7367630" y="120956"/>
            <a:ext cx="1592263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 flipV="1">
            <a:off x="8336569" y="1131440"/>
            <a:ext cx="87034" cy="3444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7272660" y="1179539"/>
            <a:ext cx="2127818" cy="9156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b="1" dirty="0"/>
              <a:t>Disk Lock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dirty="0"/>
              <a:t>“gate” should be up to adjust the Fine disk independently from the pre set disk</a:t>
            </a:r>
          </a:p>
        </p:txBody>
      </p:sp>
      <p:pic>
        <p:nvPicPr>
          <p:cNvPr id="18" name="Picture 9" descr="A drawing of a person&#10;&#10;Description generated with high confidenc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8" b="11320"/>
          <a:stretch>
            <a:fillRect/>
          </a:stretch>
        </p:blipFill>
        <p:spPr bwMode="auto">
          <a:xfrm>
            <a:off x="9207570" y="184325"/>
            <a:ext cx="2911472" cy="244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79952" y="2981607"/>
            <a:ext cx="4279425" cy="3761551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1700" dirty="0"/>
              <a:t>C-79 Sight - each “click” is approx. 1” at 100m (technically, .85MOA)</a:t>
            </a:r>
          </a:p>
          <a:p>
            <a:pPr marL="0" indent="0">
              <a:buNone/>
              <a:defRPr/>
            </a:pPr>
            <a:r>
              <a:rPr lang="en-US" sz="1700" dirty="0" smtClean="0"/>
              <a:t>3.7x magnification</a:t>
            </a:r>
          </a:p>
          <a:p>
            <a:pPr marL="0" indent="0">
              <a:buNone/>
              <a:defRPr/>
            </a:pPr>
            <a:r>
              <a:rPr lang="en-US" sz="1700" dirty="0" smtClean="0"/>
              <a:t>Reticle has a 70mm Eye Relief so sight needs to have its position on the C7 adjusted based on shooter’s ergonomics</a:t>
            </a:r>
          </a:p>
          <a:p>
            <a:pPr marL="0" indent="0">
              <a:buNone/>
              <a:defRPr/>
            </a:pPr>
            <a:r>
              <a:rPr lang="en-US" sz="1700" dirty="0" smtClean="0"/>
              <a:t>Incorrect eye position will result in </a:t>
            </a:r>
            <a:r>
              <a:rPr lang="en-US" sz="1700" dirty="0" smtClean="0">
                <a:solidFill>
                  <a:srgbClr val="FF0000"/>
                </a:solidFill>
              </a:rPr>
              <a:t>PARALLAX</a:t>
            </a:r>
          </a:p>
          <a:p>
            <a:pPr marL="0" indent="0">
              <a:buNone/>
              <a:defRPr/>
            </a:pPr>
            <a:r>
              <a:rPr lang="en-US" sz="1700" dirty="0" smtClean="0"/>
              <a:t>Parallax is the difference between perceived POA and POI</a:t>
            </a:r>
          </a:p>
          <a:p>
            <a:pPr marL="0" indent="0">
              <a:buNone/>
              <a:defRPr/>
            </a:pPr>
            <a:r>
              <a:rPr lang="en-US" sz="1700" dirty="0" smtClean="0"/>
              <a:t>Zero Parallax means POA and POI are the same</a:t>
            </a:r>
          </a:p>
          <a:p>
            <a:r>
              <a:rPr lang="en-US" altLang="en-US" sz="1700" dirty="0" smtClean="0"/>
              <a:t>Point of Aim – </a:t>
            </a:r>
            <a:r>
              <a:rPr lang="en-US" altLang="en-US" sz="1700" dirty="0" smtClean="0">
                <a:solidFill>
                  <a:srgbClr val="FF0000"/>
                </a:solidFill>
              </a:rPr>
              <a:t>POA</a:t>
            </a:r>
            <a:r>
              <a:rPr lang="en-US" altLang="en-US" sz="1700" dirty="0" smtClean="0"/>
              <a:t> – The place on a target you want to hit</a:t>
            </a:r>
          </a:p>
          <a:p>
            <a:r>
              <a:rPr lang="en-US" altLang="en-US" sz="1700" dirty="0" smtClean="0"/>
              <a:t>Point of Impact – </a:t>
            </a:r>
            <a:r>
              <a:rPr lang="en-US" altLang="en-US" sz="1700" dirty="0" smtClean="0">
                <a:solidFill>
                  <a:srgbClr val="FF0000"/>
                </a:solidFill>
              </a:rPr>
              <a:t>POI</a:t>
            </a:r>
            <a:r>
              <a:rPr lang="en-US" altLang="en-US" sz="1700" dirty="0" smtClean="0"/>
              <a:t> – The place on a target you actually hit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grpSp>
        <p:nvGrpSpPr>
          <p:cNvPr id="39" name="Group 19"/>
          <p:cNvGrpSpPr>
            <a:grpSpLocks/>
          </p:cNvGrpSpPr>
          <p:nvPr/>
        </p:nvGrpSpPr>
        <p:grpSpPr bwMode="auto">
          <a:xfrm>
            <a:off x="4662293" y="2319024"/>
            <a:ext cx="6904961" cy="3438079"/>
            <a:chOff x="908308" y="2547859"/>
            <a:chExt cx="7249318" cy="3662839"/>
          </a:xfrm>
        </p:grpSpPr>
        <p:pic>
          <p:nvPicPr>
            <p:cNvPr id="40" name="Picture 39" descr="A close up of a round mirror&#10;&#10;Description generated with high confidence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29" r="20000"/>
            <a:stretch>
              <a:fillRect/>
            </a:stretch>
          </p:blipFill>
          <p:spPr bwMode="auto">
            <a:xfrm>
              <a:off x="4985801" y="3200530"/>
              <a:ext cx="3171825" cy="3010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6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4472C4"/>
                </a:clrFrom>
                <a:clrTo>
                  <a:srgbClr val="4472C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5801" y="3199012"/>
              <a:ext cx="3170195" cy="3011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908308" y="2547859"/>
              <a:ext cx="1182639" cy="237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buFont typeface="Arial" panose="020B0604020202020204" pitchFamily="34" charset="0"/>
                <a:buNone/>
              </a:pPr>
              <a:endParaRPr lang="en-US" altLang="en-US" sz="1200" b="1" dirty="0"/>
            </a:p>
          </p:txBody>
        </p:sp>
      </p:grp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9285609" y="3651920"/>
            <a:ext cx="2140984" cy="10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defTabSz="914400" eaLnBrk="1" hangingPunct="1">
              <a:buFont typeface="Arial" panose="020B0604020202020204" pitchFamily="34" charset="0"/>
              <a:buNone/>
            </a:pPr>
            <a:r>
              <a:rPr lang="en-US" altLang="en-US" sz="1200" dirty="0" smtClean="0"/>
              <a:t>Parallax</a:t>
            </a:r>
          </a:p>
          <a:p>
            <a:pPr marL="0" lvl="1" defTabSz="914400" eaLnBrk="1" hangingPunct="1">
              <a:buFont typeface="Arial" panose="020B0604020202020204" pitchFamily="34" charset="0"/>
              <a:buNone/>
            </a:pPr>
            <a:r>
              <a:rPr lang="en-US" altLang="en-US" sz="1200" dirty="0" smtClean="0"/>
              <a:t>Will </a:t>
            </a:r>
            <a:r>
              <a:rPr lang="en-US" altLang="en-US" sz="1200" dirty="0"/>
              <a:t>shift between </a:t>
            </a:r>
            <a:r>
              <a:rPr lang="en-US" altLang="en-US" sz="1200" dirty="0" smtClean="0"/>
              <a:t>shots</a:t>
            </a:r>
          </a:p>
          <a:p>
            <a:pPr marL="0" lvl="1" defTabSz="914400" eaLnBrk="1" hangingPunct="1">
              <a:buFont typeface="Arial" panose="020B0604020202020204" pitchFamily="34" charset="0"/>
              <a:buNone/>
            </a:pPr>
            <a:r>
              <a:rPr lang="en-US" altLang="en-US" sz="1200" dirty="0" smtClean="0"/>
              <a:t>Inconsistent -Poor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r>
              <a:rPr lang="en-US" altLang="en-US" sz="1200" dirty="0">
                <a:solidFill>
                  <a:srgbClr val="FF0000"/>
                </a:solidFill>
              </a:rPr>
              <a:t>PRECISION</a:t>
            </a:r>
            <a:endParaRPr lang="en-US" alt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5015217" y="2931644"/>
            <a:ext cx="3025411" cy="2826883"/>
            <a:chOff x="4882856" y="3244764"/>
            <a:chExt cx="3025411" cy="2826883"/>
          </a:xfrm>
        </p:grpSpPr>
        <p:grpSp>
          <p:nvGrpSpPr>
            <p:cNvPr id="35" name="Group 18"/>
            <p:cNvGrpSpPr>
              <a:grpSpLocks/>
            </p:cNvGrpSpPr>
            <p:nvPr/>
          </p:nvGrpSpPr>
          <p:grpSpPr bwMode="auto">
            <a:xfrm>
              <a:off x="4882856" y="3244764"/>
              <a:ext cx="3025411" cy="2826883"/>
              <a:chOff x="497451" y="3234263"/>
              <a:chExt cx="3176291" cy="3011685"/>
            </a:xfrm>
          </p:grpSpPr>
          <p:pic>
            <p:nvPicPr>
              <p:cNvPr id="36" name="Picture 7" descr="A close up of a round mirror&#10;&#10;Description generated with high confidence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729" r="20515"/>
              <a:stretch>
                <a:fillRect/>
              </a:stretch>
            </p:blipFill>
            <p:spPr bwMode="auto">
              <a:xfrm>
                <a:off x="529533" y="3234264"/>
                <a:ext cx="3144209" cy="3010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Content Placeholder 2"/>
              <p:cNvSpPr txBox="1">
                <a:spLocks/>
              </p:cNvSpPr>
              <p:nvPr/>
            </p:nvSpPr>
            <p:spPr bwMode="auto">
              <a:xfrm>
                <a:off x="1295712" y="3614174"/>
                <a:ext cx="1415875" cy="345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r>
                  <a:rPr lang="en-US" altLang="en-US" sz="1400" b="1" dirty="0"/>
                  <a:t>Good Eye Relief</a:t>
                </a:r>
              </a:p>
            </p:txBody>
          </p:sp>
          <p:pic>
            <p:nvPicPr>
              <p:cNvPr id="38" name="Picture 14"/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4472C4"/>
                  </a:clrFrom>
                  <a:clrTo>
                    <a:srgbClr val="4472C4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7451" y="3234263"/>
                <a:ext cx="3176291" cy="3011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" name="Content Placeholder 2"/>
            <p:cNvSpPr txBox="1">
              <a:spLocks/>
            </p:cNvSpPr>
            <p:nvPr/>
          </p:nvSpPr>
          <p:spPr bwMode="auto">
            <a:xfrm>
              <a:off x="5670184" y="3861028"/>
              <a:ext cx="1789587" cy="78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lvl="1" defTabSz="914400" eaLnBrk="1" hangingPunct="1">
                <a:buFont typeface="Arial" panose="020B0604020202020204" pitchFamily="34" charset="0"/>
                <a:buNone/>
              </a:pPr>
              <a:r>
                <a:rPr lang="en-US" altLang="en-US" sz="1400" dirty="0"/>
                <a:t>Zero Parallax </a:t>
              </a:r>
              <a:endParaRPr lang="en-US" altLang="en-US" sz="1400" dirty="0" smtClean="0"/>
            </a:p>
            <a:p>
              <a:pPr marL="0" lvl="1" defTabSz="914400" eaLnBrk="1" hangingPunct="1">
                <a:buFont typeface="Arial" panose="020B0604020202020204" pitchFamily="34" charset="0"/>
                <a:buNone/>
              </a:pPr>
              <a:r>
                <a:rPr lang="en-US" altLang="en-US" sz="1400" dirty="0" smtClean="0"/>
                <a:t>Consistent shots</a:t>
              </a:r>
            </a:p>
            <a:p>
              <a:pPr marL="0" lvl="1" defTabSz="914400" eaLnBrk="1" hangingPunct="1">
                <a:buFont typeface="Arial" panose="020B0604020202020204" pitchFamily="34" charset="0"/>
                <a:buNone/>
              </a:pPr>
              <a:r>
                <a:rPr lang="en-US" altLang="en-US" sz="1400" dirty="0" smtClean="0"/>
                <a:t>Good </a:t>
              </a:r>
              <a:r>
                <a:rPr lang="en-US" altLang="en-US" sz="1400" dirty="0">
                  <a:solidFill>
                    <a:srgbClr val="FF0000"/>
                  </a:solidFill>
                </a:rPr>
                <a:t>PRECISION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9581116" y="3398298"/>
            <a:ext cx="1357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 smtClean="0"/>
              <a:t>Poor Eye Relief</a:t>
            </a:r>
            <a:endParaRPr lang="en-CA" sz="1200" b="1" dirty="0"/>
          </a:p>
        </p:txBody>
      </p:sp>
    </p:spTree>
    <p:extLst>
      <p:ext uri="{BB962C8B-B14F-4D97-AF65-F5344CB8AC3E}">
        <p14:creationId xmlns:p14="http://schemas.microsoft.com/office/powerpoint/2010/main" val="181097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593240" y="100333"/>
            <a:ext cx="10256847" cy="7291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 err="1" smtClean="0"/>
              <a:t>Windage</a:t>
            </a:r>
            <a:endParaRPr lang="en-US" altLang="en-US" sz="2400" dirty="0" smtClean="0"/>
          </a:p>
          <a:p>
            <a:r>
              <a:rPr lang="en-US" altLang="en-US" sz="1600" dirty="0" smtClean="0"/>
              <a:t>Wind has minimal effect from 0-100m, each subsequent 100m has greater effect assuming constant wind</a:t>
            </a:r>
            <a:endParaRPr lang="en-US" altLang="en-US" sz="1600" dirty="0"/>
          </a:p>
        </p:txBody>
      </p:sp>
      <p:graphicFrame>
        <p:nvGraphicFramePr>
          <p:cNvPr id="13" name="Table 12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95512"/>
              </p:ext>
            </p:extLst>
          </p:nvPr>
        </p:nvGraphicFramePr>
        <p:xfrm>
          <a:off x="618381" y="1274128"/>
          <a:ext cx="3282718" cy="3064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78">
                  <a:extLst>
                    <a:ext uri="{9D8B030D-6E8A-4147-A177-3AD203B41FA5}"/>
                  </a:extLst>
                </a:gridCol>
                <a:gridCol w="2854240">
                  <a:extLst>
                    <a:ext uri="{9D8B030D-6E8A-4147-A177-3AD203B41FA5}"/>
                  </a:extLst>
                </a:gridCol>
              </a:tblGrid>
              <a:tr h="378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Speed </a:t>
                      </a:r>
                      <a:r>
                        <a:rPr lang="en-US" sz="1200" b="1" u="none" strike="noStrike" dirty="0">
                          <a:effectLst/>
                        </a:rPr>
                        <a:t>(</a:t>
                      </a:r>
                      <a:r>
                        <a:rPr lang="en-US" sz="1200" b="1" u="none" strike="noStrike" dirty="0" err="1">
                          <a:effectLst/>
                        </a:rPr>
                        <a:t>kph</a:t>
                      </a:r>
                      <a:r>
                        <a:rPr lang="en-US" sz="1200" b="1" u="none" strike="noStrike" dirty="0">
                          <a:effectLst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&lt;1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Smoke rises vertically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8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2-5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Direction of wind shown by smoke drift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6-11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Wind felt on face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12-19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Wind extends light flag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20-29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Raises dust and loose paper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30-38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Small trees in leaf begin to sway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39-50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Large branches in motion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449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51-60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Whole trees in motion; inconvenience felt in walking against wind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61-70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Slight </a:t>
                      </a:r>
                      <a:r>
                        <a:rPr lang="en-US" sz="1400" u="none" strike="noStrike" dirty="0">
                          <a:effectLst/>
                        </a:rPr>
                        <a:t>structural damage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71-85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Trees </a:t>
                      </a:r>
                      <a:r>
                        <a:rPr lang="en-US" sz="1400" u="none" strike="noStrike" dirty="0">
                          <a:effectLst/>
                        </a:rPr>
                        <a:t>uprooted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531395" y="950705"/>
            <a:ext cx="4186237" cy="39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1. Gauge Wind Speed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154597" y="966285"/>
            <a:ext cx="2316446" cy="495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2. Find Drift for speed </a:t>
            </a:r>
            <a:r>
              <a:rPr lang="en-US" altLang="en-US" sz="1800" dirty="0" smtClean="0"/>
              <a:t>at distance</a:t>
            </a:r>
            <a:endParaRPr lang="en-US" altLang="en-US" sz="1800" dirty="0"/>
          </a:p>
        </p:txBody>
      </p:sp>
      <p:graphicFrame>
        <p:nvGraphicFramePr>
          <p:cNvPr id="16" name="Table 1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56492"/>
              </p:ext>
            </p:extLst>
          </p:nvPr>
        </p:nvGraphicFramePr>
        <p:xfrm>
          <a:off x="4175857" y="1535959"/>
          <a:ext cx="2529613" cy="2325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159">
                  <a:extLst>
                    <a:ext uri="{9D8B030D-6E8A-4147-A177-3AD203B41FA5}"/>
                  </a:extLst>
                </a:gridCol>
                <a:gridCol w="413536">
                  <a:extLst>
                    <a:ext uri="{9D8B030D-6E8A-4147-A177-3AD203B41FA5}"/>
                  </a:extLst>
                </a:gridCol>
                <a:gridCol w="429432">
                  <a:extLst>
                    <a:ext uri="{9D8B030D-6E8A-4147-A177-3AD203B41FA5}"/>
                  </a:extLst>
                </a:gridCol>
                <a:gridCol w="517575">
                  <a:extLst>
                    <a:ext uri="{9D8B030D-6E8A-4147-A177-3AD203B41FA5}"/>
                  </a:extLst>
                </a:gridCol>
                <a:gridCol w="563911">
                  <a:extLst>
                    <a:ext uri="{9D8B030D-6E8A-4147-A177-3AD203B41FA5}"/>
                  </a:extLst>
                </a:gridCol>
              </a:tblGrid>
              <a:tr h="2897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Wind Drift in INCHES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3054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Range in </a:t>
                      </a:r>
                      <a:r>
                        <a:rPr lang="en-US" sz="1400" u="none" strike="noStrike" dirty="0" err="1">
                          <a:effectLst/>
                        </a:rPr>
                        <a:t>metres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Speed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kph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0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14/3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85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15/4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26/5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85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5/2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12/4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22/5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38/8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2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6/3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15/5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29/7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50/10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19/6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37/9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62/12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9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10/5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23/8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44/11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74/15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6942141" y="1569727"/>
            <a:ext cx="2364059" cy="2186222"/>
            <a:chOff x="3581885" y="3863441"/>
            <a:chExt cx="2818915" cy="2819399"/>
          </a:xfrm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3581885" y="3863441"/>
              <a:ext cx="2818915" cy="2819399"/>
              <a:chOff x="4088591" y="3863440"/>
              <a:chExt cx="2818915" cy="2819399"/>
            </a:xfrm>
          </p:grpSpPr>
          <p:sp>
            <p:nvSpPr>
              <p:cNvPr id="27" name="Oval 26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4088591" y="3863440"/>
                <a:ext cx="2818915" cy="2819399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8" name="Straight Connector 27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107591" y="3907890"/>
                <a:ext cx="793613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 flipH="1">
                <a:off x="5055213" y="3907890"/>
                <a:ext cx="834881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/>
                </a:extLst>
              </p:cNvPr>
              <p:cNvCxnSpPr>
                <a:cxnSpLocks/>
                <a:stCxn id="27" idx="1"/>
                <a:endCxn id="27" idx="5"/>
              </p:cNvCxnSpPr>
              <p:nvPr/>
            </p:nvCxnSpPr>
            <p:spPr>
              <a:xfrm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/>
                </a:extLst>
              </p:cNvPr>
              <p:cNvCxnSpPr>
                <a:cxnSpLocks/>
                <a:stCxn id="27" idx="7"/>
                <a:endCxn id="27" idx="3"/>
              </p:cNvCxnSpPr>
              <p:nvPr/>
            </p:nvCxnSpPr>
            <p:spPr>
              <a:xfrm flipH="1"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5040927" y="4839752"/>
                <a:ext cx="866626" cy="86677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33" name="Picture 19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" t="52621" r="78931" b="23434"/>
              <a:stretch>
                <a:fillRect/>
              </a:stretch>
            </p:blipFill>
            <p:spPr bwMode="auto">
              <a:xfrm>
                <a:off x="5040335" y="4920773"/>
                <a:ext cx="850333" cy="704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" name="TextBox 5"/>
            <p:cNvSpPr txBox="1">
              <a:spLocks noChangeArrowheads="1"/>
            </p:cNvSpPr>
            <p:nvPr/>
          </p:nvSpPr>
          <p:spPr bwMode="auto">
            <a:xfrm>
              <a:off x="4847079" y="3970262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</a:p>
          </p:txBody>
        </p:sp>
        <p:sp>
          <p:nvSpPr>
            <p:cNvPr id="20" name="TextBox 6"/>
            <p:cNvSpPr txBox="1">
              <a:spLocks noChangeArrowheads="1"/>
            </p:cNvSpPr>
            <p:nvPr/>
          </p:nvSpPr>
          <p:spPr bwMode="auto">
            <a:xfrm>
              <a:off x="4847079" y="6032862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</a:p>
          </p:txBody>
        </p:sp>
        <p:sp>
          <p:nvSpPr>
            <p:cNvPr id="21" name="TextBox 7"/>
            <p:cNvSpPr txBox="1">
              <a:spLocks noChangeArrowheads="1"/>
            </p:cNvSpPr>
            <p:nvPr/>
          </p:nvSpPr>
          <p:spPr bwMode="auto">
            <a:xfrm>
              <a:off x="4218267" y="4144087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22" name="TextBox 8"/>
            <p:cNvSpPr txBox="1">
              <a:spLocks noChangeArrowheads="1"/>
            </p:cNvSpPr>
            <p:nvPr/>
          </p:nvSpPr>
          <p:spPr bwMode="auto">
            <a:xfrm>
              <a:off x="5301165" y="4135526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23" name="TextBox 9"/>
            <p:cNvSpPr txBox="1">
              <a:spLocks noChangeArrowheads="1"/>
            </p:cNvSpPr>
            <p:nvPr/>
          </p:nvSpPr>
          <p:spPr bwMode="auto">
            <a:xfrm>
              <a:off x="4205839" y="5905951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24" name="TextBox 10"/>
            <p:cNvSpPr txBox="1">
              <a:spLocks noChangeArrowheads="1"/>
            </p:cNvSpPr>
            <p:nvPr/>
          </p:nvSpPr>
          <p:spPr bwMode="auto">
            <a:xfrm>
              <a:off x="5274116" y="5911284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25" name="TextBox 11"/>
            <p:cNvSpPr txBox="1">
              <a:spLocks noChangeArrowheads="1"/>
            </p:cNvSpPr>
            <p:nvPr/>
          </p:nvSpPr>
          <p:spPr bwMode="auto">
            <a:xfrm>
              <a:off x="3931711" y="5023405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  <p:sp>
          <p:nvSpPr>
            <p:cNvPr id="26" name="TextBox 12"/>
            <p:cNvSpPr txBox="1">
              <a:spLocks noChangeArrowheads="1"/>
            </p:cNvSpPr>
            <p:nvPr/>
          </p:nvSpPr>
          <p:spPr bwMode="auto">
            <a:xfrm>
              <a:off x="5703118" y="5023405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</p:grp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6467093" y="949066"/>
            <a:ext cx="3274219" cy="6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3. Multiply Drift by ratio based on Direction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8917781" y="1213888"/>
            <a:ext cx="3274219" cy="6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4. Apply </a:t>
            </a:r>
            <a:r>
              <a:rPr lang="en-US" altLang="en-US" sz="1800" dirty="0" err="1"/>
              <a:t>windage</a:t>
            </a:r>
            <a:r>
              <a:rPr lang="en-US" altLang="en-US" sz="1800" dirty="0"/>
              <a:t> to Sight</a:t>
            </a:r>
          </a:p>
        </p:txBody>
      </p:sp>
      <p:sp>
        <p:nvSpPr>
          <p:cNvPr id="36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035393" y="1560842"/>
            <a:ext cx="2794662" cy="212986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dirty="0">
                <a:solidFill>
                  <a:srgbClr val="FF0000"/>
                </a:solidFill>
              </a:rPr>
              <a:t>Remember: </a:t>
            </a:r>
            <a:r>
              <a:rPr lang="en-US" sz="1600" dirty="0"/>
              <a:t>Wind is usually referred to by direction it is coming </a:t>
            </a:r>
            <a:r>
              <a:rPr lang="en-US" sz="1600" dirty="0">
                <a:solidFill>
                  <a:srgbClr val="FF0000"/>
                </a:solidFill>
              </a:rPr>
              <a:t>FROM</a:t>
            </a:r>
            <a:r>
              <a:rPr lang="en-US" sz="1600" dirty="0"/>
              <a:t>. Adjust windage to </a:t>
            </a:r>
            <a:r>
              <a:rPr lang="en-US" sz="1600" dirty="0">
                <a:solidFill>
                  <a:srgbClr val="FF0000"/>
                </a:solidFill>
              </a:rPr>
              <a:t>SAME</a:t>
            </a:r>
            <a:r>
              <a:rPr lang="en-US" sz="1600" dirty="0"/>
              <a:t> direction. 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dirty="0"/>
              <a:t>IE: Wind is coming from the </a:t>
            </a:r>
            <a:r>
              <a:rPr lang="en-US" sz="1600" dirty="0">
                <a:solidFill>
                  <a:srgbClr val="FF0000"/>
                </a:solidFill>
              </a:rPr>
              <a:t>LEFT</a:t>
            </a:r>
            <a:r>
              <a:rPr lang="en-US" sz="1600" dirty="0"/>
              <a:t>, adjust sights to the </a:t>
            </a:r>
            <a:r>
              <a:rPr lang="en-US" sz="1600" dirty="0">
                <a:solidFill>
                  <a:srgbClr val="FF0000"/>
                </a:solidFill>
              </a:rPr>
              <a:t>LEFT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016352" y="4964519"/>
            <a:ext cx="4659297" cy="18354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smtClean="0"/>
              <a:t>At ranges closer than 100m, the distance between the center of the rifle bore and the center of the sight affects </a:t>
            </a:r>
            <a:r>
              <a:rPr lang="en-US" altLang="en-US" sz="2000" dirty="0" smtClean="0">
                <a:solidFill>
                  <a:srgbClr val="FF0000"/>
                </a:solidFill>
              </a:rPr>
              <a:t>Accuracy</a:t>
            </a:r>
          </a:p>
          <a:p>
            <a:r>
              <a:rPr lang="en-US" altLang="en-US" sz="2000" dirty="0" smtClean="0"/>
              <a:t>Adjust elevation to longer distances to compensate</a:t>
            </a:r>
            <a:endParaRPr lang="en-US" altLang="en-US" sz="2000" dirty="0"/>
          </a:p>
        </p:txBody>
      </p:sp>
      <p:pic>
        <p:nvPicPr>
          <p:cNvPr id="38" name="Picture 3" descr="A screenshot of a cell phone&#10;&#10;Description generated with high confidenc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44" y="4457753"/>
            <a:ext cx="3906785" cy="240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01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46241" y="139669"/>
            <a:ext cx="3442647" cy="4003675"/>
            <a:chOff x="1161103" y="954087"/>
            <a:chExt cx="3442647" cy="4003675"/>
          </a:xfrm>
        </p:grpSpPr>
        <p:pic>
          <p:nvPicPr>
            <p:cNvPr id="2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1688" y="954087"/>
              <a:ext cx="1585912" cy="400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" name="Straight Arrow Connector 2">
              <a:extLst>
                <a:ext uri="{FF2B5EF4-FFF2-40B4-BE49-F238E27FC236}"/>
              </a:extLst>
            </p:cNvPr>
            <p:cNvCxnSpPr>
              <a:cxnSpLocks/>
              <a:endCxn id="2" idx="1"/>
            </p:cNvCxnSpPr>
            <p:nvPr/>
          </p:nvCxnSpPr>
          <p:spPr>
            <a:xfrm>
              <a:off x="1870075" y="2955924"/>
              <a:ext cx="201613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Arrow Connector 3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 flipV="1">
              <a:off x="3590306" y="2955925"/>
              <a:ext cx="255588" cy="3047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 flipV="1">
              <a:off x="3209926" y="2979738"/>
              <a:ext cx="767999" cy="3765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161103" y="2011033"/>
              <a:ext cx="952500" cy="75723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LEFT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/>
              </a:extLst>
            </p:cNvPr>
            <p:cNvCxnSpPr>
              <a:cxnSpLocks/>
              <a:stCxn id="9" idx="0"/>
            </p:cNvCxnSpPr>
            <p:nvPr/>
          </p:nvCxnSpPr>
          <p:spPr>
            <a:xfrm flipV="1">
              <a:off x="1751363" y="2955925"/>
              <a:ext cx="721101" cy="49454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181451" y="2765890"/>
              <a:ext cx="825500" cy="336550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300m</a:t>
              </a:r>
            </a:p>
          </p:txBody>
        </p:sp>
        <p:sp>
          <p:nvSpPr>
            <p:cNvPr id="9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337819" y="3450469"/>
              <a:ext cx="827088" cy="336550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200m</a:t>
              </a:r>
            </a:p>
          </p:txBody>
        </p:sp>
        <p:sp>
          <p:nvSpPr>
            <p:cNvPr id="10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3651250" y="2043112"/>
              <a:ext cx="952500" cy="75723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RIGHT</a:t>
              </a:r>
            </a:p>
          </p:txBody>
        </p:sp>
        <p:sp>
          <p:nvSpPr>
            <p:cNvPr id="11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3672682" y="3424238"/>
              <a:ext cx="827087" cy="336550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200m</a:t>
              </a:r>
            </a:p>
          </p:txBody>
        </p:sp>
        <p:sp>
          <p:nvSpPr>
            <p:cNvPr id="12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3778250" y="2831481"/>
              <a:ext cx="825500" cy="336550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300m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017087" y="423863"/>
            <a:ext cx="4215227" cy="2974975"/>
            <a:chOff x="4008023" y="3357563"/>
            <a:chExt cx="4215227" cy="2974975"/>
          </a:xfrm>
        </p:grpSpPr>
        <p:pic>
          <p:nvPicPr>
            <p:cNvPr id="13" name="Picture 6" descr="A close up of a logo&#10;&#10;Description generated with very high confidence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9"/>
            <a:stretch>
              <a:fillRect/>
            </a:stretch>
          </p:blipFill>
          <p:spPr bwMode="auto">
            <a:xfrm>
              <a:off x="4603750" y="3357563"/>
              <a:ext cx="3028950" cy="29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" name="Straight Arrow Connector 14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4772486" y="4562203"/>
              <a:ext cx="1150165" cy="4209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>
              <a:off x="6255938" y="4562203"/>
              <a:ext cx="1027708" cy="4209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4013200" y="4751735"/>
              <a:ext cx="952500" cy="757237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LEFT</a:t>
              </a:r>
            </a:p>
          </p:txBody>
        </p:sp>
        <p:sp>
          <p:nvSpPr>
            <p:cNvPr id="18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4008023" y="4372671"/>
              <a:ext cx="827087" cy="338137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100m</a:t>
              </a:r>
            </a:p>
          </p:txBody>
        </p:sp>
        <p:sp>
          <p:nvSpPr>
            <p:cNvPr id="19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7270750" y="4710113"/>
              <a:ext cx="952500" cy="758825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RIGHT</a:t>
              </a:r>
            </a:p>
          </p:txBody>
        </p:sp>
        <p:sp>
          <p:nvSpPr>
            <p:cNvPr id="20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7232264" y="4371975"/>
              <a:ext cx="825500" cy="338138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100m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328869" y="387350"/>
            <a:ext cx="3908402" cy="3048000"/>
            <a:chOff x="8158979" y="3186113"/>
            <a:chExt cx="3908402" cy="3048000"/>
          </a:xfrm>
        </p:grpSpPr>
        <p:pic>
          <p:nvPicPr>
            <p:cNvPr id="14" name="Picture 8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8413" y="3186113"/>
              <a:ext cx="2420937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1" name="Straight Arrow Connector 20">
              <a:extLst>
                <a:ext uri="{FF2B5EF4-FFF2-40B4-BE49-F238E27FC236}"/>
              </a:extLst>
            </p:cNvPr>
            <p:cNvCxnSpPr>
              <a:cxnSpLocks/>
              <a:stCxn id="23" idx="2"/>
            </p:cNvCxnSpPr>
            <p:nvPr/>
          </p:nvCxnSpPr>
          <p:spPr>
            <a:xfrm flipV="1">
              <a:off x="8636023" y="4838670"/>
              <a:ext cx="1130593" cy="5727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flipH="1" flipV="1">
              <a:off x="10375010" y="4838670"/>
              <a:ext cx="893882" cy="5727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8158979" y="4654142"/>
              <a:ext cx="954088" cy="757238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LEFT</a:t>
              </a:r>
            </a:p>
          </p:txBody>
        </p:sp>
        <p:sp>
          <p:nvSpPr>
            <p:cNvPr id="24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8190333" y="4317592"/>
              <a:ext cx="825500" cy="336550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50m</a:t>
              </a:r>
            </a:p>
          </p:txBody>
        </p:sp>
        <p:sp>
          <p:nvSpPr>
            <p:cNvPr id="25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1113294" y="4654143"/>
              <a:ext cx="954087" cy="757237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Target moving RIGHT</a:t>
              </a:r>
            </a:p>
          </p:txBody>
        </p:sp>
        <p:sp>
          <p:nvSpPr>
            <p:cNvPr id="26" name="Content Placeholder 2">
              <a:extLst>
                <a:ext uri="{FF2B5EF4-FFF2-40B4-BE49-F238E27FC236}"/>
              </a:extLst>
            </p:cNvPr>
            <p:cNvSpPr txBox="1">
              <a:spLocks/>
            </p:cNvSpPr>
            <p:nvPr/>
          </p:nvSpPr>
          <p:spPr>
            <a:xfrm>
              <a:off x="11113294" y="4345825"/>
              <a:ext cx="827087" cy="338138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fontAlgn="auto"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dirty="0">
                  <a:solidFill>
                    <a:srgbClr val="FF0000"/>
                  </a:solidFill>
                </a:rPr>
                <a:t>50m</a:t>
              </a:r>
            </a:p>
          </p:txBody>
        </p:sp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166480" y="4289860"/>
            <a:ext cx="6580008" cy="25681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smtClean="0"/>
              <a:t>Knowledge</a:t>
            </a:r>
          </a:p>
          <a:p>
            <a:pPr lvl="1"/>
            <a:r>
              <a:rPr lang="en-US" altLang="en-US" sz="1800" dirty="0" smtClean="0"/>
              <a:t>CAFSAC range instructions, words of command are minimalist</a:t>
            </a:r>
          </a:p>
          <a:p>
            <a:pPr lvl="1"/>
            <a:r>
              <a:rPr lang="en-US" altLang="en-US" sz="1800" dirty="0" smtClean="0"/>
              <a:t>Each competitor is obliged to know each stage of each match ahead of time</a:t>
            </a:r>
          </a:p>
          <a:p>
            <a:pPr lvl="1"/>
            <a:r>
              <a:rPr lang="en-US" altLang="en-US" sz="1800" dirty="0" smtClean="0"/>
              <a:t>Only instruction: “Match X, Load, Ready. Watch and Shoot”</a:t>
            </a:r>
          </a:p>
          <a:p>
            <a:pPr lvl="1"/>
            <a:r>
              <a:rPr lang="en-US" altLang="en-US" sz="1800" dirty="0" smtClean="0"/>
              <a:t>Mental </a:t>
            </a:r>
            <a:r>
              <a:rPr lang="en-US" altLang="en-US" sz="1800" dirty="0" smtClean="0">
                <a:solidFill>
                  <a:srgbClr val="FF0000"/>
                </a:solidFill>
              </a:rPr>
              <a:t>Mantra</a:t>
            </a:r>
            <a:r>
              <a:rPr lang="en-US" altLang="en-US" sz="1800" dirty="0" smtClean="0"/>
              <a:t> prior to each stage:</a:t>
            </a:r>
          </a:p>
          <a:p>
            <a:pPr lvl="2"/>
            <a:r>
              <a:rPr lang="en-US" altLang="en-US" b="1" dirty="0" smtClean="0">
                <a:solidFill>
                  <a:srgbClr val="FF0000"/>
                </a:solidFill>
              </a:rPr>
              <a:t>Sights, Safety, Wind, Prepare to move</a:t>
            </a:r>
          </a:p>
          <a:p>
            <a:pPr lvl="1"/>
            <a:endParaRPr lang="en-US" altLang="en-US" sz="1800" dirty="0"/>
          </a:p>
        </p:txBody>
      </p:sp>
      <p:sp>
        <p:nvSpPr>
          <p:cNvPr id="41" name="Rectangle 40"/>
          <p:cNvSpPr/>
          <p:nvPr/>
        </p:nvSpPr>
        <p:spPr>
          <a:xfrm>
            <a:off x="6338021" y="4385470"/>
            <a:ext cx="5440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Sights</a:t>
            </a:r>
            <a:r>
              <a:rPr lang="en-US" dirty="0"/>
              <a:t> – Adjust elevation for next stage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Safety</a:t>
            </a:r>
            <a:r>
              <a:rPr lang="en-US" dirty="0"/>
              <a:t> – Magazine for next stage loaded, readied, safety </a:t>
            </a:r>
            <a:r>
              <a:rPr lang="en-US" dirty="0">
                <a:solidFill>
                  <a:srgbClr val="FF0000"/>
                </a:solidFill>
              </a:rPr>
              <a:t>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Wind</a:t>
            </a:r>
            <a:r>
              <a:rPr lang="en-US" dirty="0"/>
              <a:t> – Take the opportunity to check wind, adjust </a:t>
            </a:r>
            <a:r>
              <a:rPr lang="en-US" dirty="0" err="1"/>
              <a:t>windage</a:t>
            </a:r>
            <a:r>
              <a:rPr lang="en-US" dirty="0"/>
              <a:t> before next stage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Prepare to move </a:t>
            </a:r>
            <a:r>
              <a:rPr lang="en-US" dirty="0"/>
              <a:t>– Go from a shooting stance to similar prep stance (</a:t>
            </a:r>
            <a:r>
              <a:rPr lang="en-US" dirty="0" err="1"/>
              <a:t>ie</a:t>
            </a:r>
            <a:r>
              <a:rPr lang="en-US" dirty="0"/>
              <a:t> from a tight kneel to high kneel) and trail arms</a:t>
            </a:r>
          </a:p>
        </p:txBody>
      </p:sp>
    </p:spTree>
    <p:extLst>
      <p:ext uri="{BB962C8B-B14F-4D97-AF65-F5344CB8AC3E}">
        <p14:creationId xmlns:p14="http://schemas.microsoft.com/office/powerpoint/2010/main" val="315885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4201"/>
              </p:ext>
            </p:extLst>
          </p:nvPr>
        </p:nvGraphicFramePr>
        <p:xfrm>
          <a:off x="443652" y="274344"/>
          <a:ext cx="3002075" cy="18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773">
                  <a:extLst>
                    <a:ext uri="{9D8B030D-6E8A-4147-A177-3AD203B41FA5}"/>
                  </a:extLst>
                </a:gridCol>
                <a:gridCol w="646770">
                  <a:extLst>
                    <a:ext uri="{9D8B030D-6E8A-4147-A177-3AD203B41FA5}"/>
                  </a:extLst>
                </a:gridCol>
                <a:gridCol w="1661532">
                  <a:extLst>
                    <a:ext uri="{9D8B030D-6E8A-4147-A177-3AD203B41FA5}"/>
                  </a:extLst>
                </a:gridCol>
              </a:tblGrid>
              <a:tr h="542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Distance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Drop in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Inches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# Clicks adjustment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from </a:t>
                      </a:r>
                      <a:r>
                        <a:rPr lang="en-US" sz="1400" u="none" strike="noStrike" dirty="0" smtClean="0">
                          <a:effectLst/>
                        </a:rPr>
                        <a:t>100m Zero)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  <a:tr h="264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314989"/>
              </p:ext>
            </p:extLst>
          </p:nvPr>
        </p:nvGraphicFramePr>
        <p:xfrm>
          <a:off x="303330" y="2666027"/>
          <a:ext cx="3282718" cy="3064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78">
                  <a:extLst>
                    <a:ext uri="{9D8B030D-6E8A-4147-A177-3AD203B41FA5}"/>
                  </a:extLst>
                </a:gridCol>
                <a:gridCol w="2854240">
                  <a:extLst>
                    <a:ext uri="{9D8B030D-6E8A-4147-A177-3AD203B41FA5}"/>
                  </a:extLst>
                </a:gridCol>
              </a:tblGrid>
              <a:tr h="378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</a:rPr>
                        <a:t>Speed </a:t>
                      </a:r>
                      <a:r>
                        <a:rPr lang="en-US" sz="1200" b="1" u="none" strike="noStrike" dirty="0">
                          <a:effectLst/>
                        </a:rPr>
                        <a:t>(</a:t>
                      </a:r>
                      <a:r>
                        <a:rPr lang="en-US" sz="1200" b="1" u="none" strike="noStrike" dirty="0" err="1">
                          <a:effectLst/>
                        </a:rPr>
                        <a:t>kph</a:t>
                      </a:r>
                      <a:r>
                        <a:rPr lang="en-US" sz="1200" b="1" u="none" strike="noStrike" dirty="0">
                          <a:effectLst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&lt;1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Smoke rises vertically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8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2-5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Direction of wind shown by smoke drift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6-11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Wind felt on face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12-19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Wind extends light flag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20-29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Raises dust and loose paper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30-38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Small trees in leaf begin to sway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39-50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Large branches in motion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449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51-60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Whole trees in motion; inconvenience felt in walking against wind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61-70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Slight </a:t>
                      </a:r>
                      <a:r>
                        <a:rPr lang="en-US" sz="1400" u="none" strike="noStrike" dirty="0">
                          <a:effectLst/>
                        </a:rPr>
                        <a:t>structural damage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24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71-85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Trees </a:t>
                      </a:r>
                      <a:r>
                        <a:rPr lang="en-US" sz="1400" u="none" strike="noStrike" dirty="0">
                          <a:effectLst/>
                        </a:rPr>
                        <a:t>uprooted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-846446" y="2342604"/>
            <a:ext cx="4186237" cy="39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1. Gauge Wind Speed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31572" y="152246"/>
            <a:ext cx="2316446" cy="495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2. Find Drift for speed </a:t>
            </a:r>
            <a:r>
              <a:rPr lang="en-US" altLang="en-US" sz="1800" dirty="0" smtClean="0"/>
              <a:t>at distance</a:t>
            </a:r>
            <a:endParaRPr lang="en-US" altLang="en-US" sz="1800" dirty="0"/>
          </a:p>
        </p:txBody>
      </p:sp>
      <p:graphicFrame>
        <p:nvGraphicFramePr>
          <p:cNvPr id="10" name="Table 9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889090"/>
              </p:ext>
            </p:extLst>
          </p:nvPr>
        </p:nvGraphicFramePr>
        <p:xfrm>
          <a:off x="3952832" y="721920"/>
          <a:ext cx="2529613" cy="2325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159">
                  <a:extLst>
                    <a:ext uri="{9D8B030D-6E8A-4147-A177-3AD203B41FA5}"/>
                  </a:extLst>
                </a:gridCol>
                <a:gridCol w="413536">
                  <a:extLst>
                    <a:ext uri="{9D8B030D-6E8A-4147-A177-3AD203B41FA5}"/>
                  </a:extLst>
                </a:gridCol>
                <a:gridCol w="429432">
                  <a:extLst>
                    <a:ext uri="{9D8B030D-6E8A-4147-A177-3AD203B41FA5}"/>
                  </a:extLst>
                </a:gridCol>
                <a:gridCol w="517575">
                  <a:extLst>
                    <a:ext uri="{9D8B030D-6E8A-4147-A177-3AD203B41FA5}"/>
                  </a:extLst>
                </a:gridCol>
                <a:gridCol w="563911">
                  <a:extLst>
                    <a:ext uri="{9D8B030D-6E8A-4147-A177-3AD203B41FA5}"/>
                  </a:extLst>
                </a:gridCol>
              </a:tblGrid>
              <a:tr h="2897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Wind Drift in INCHES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3054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Range in </a:t>
                      </a:r>
                      <a:r>
                        <a:rPr lang="en-US" sz="1400" u="none" strike="noStrike" dirty="0" err="1">
                          <a:effectLst/>
                        </a:rPr>
                        <a:t>metres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Speed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kph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0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</a:t>
                      </a:r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14/</a:t>
                      </a:r>
                      <a:r>
                        <a:rPr lang="en-US" sz="1400" b="1" u="none" strike="noStrike" dirty="0" smtClean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85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</a:t>
                      </a:r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15/</a:t>
                      </a:r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26/</a:t>
                      </a:r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85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5/</a:t>
                      </a:r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12/</a:t>
                      </a:r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22/</a:t>
                      </a:r>
                      <a:r>
                        <a:rPr lang="en-US" sz="1400" b="1" u="none" strike="noStrike" dirty="0" smtClean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38/</a:t>
                      </a:r>
                      <a:r>
                        <a:rPr lang="en-US" sz="1400" b="1" u="none" strike="noStrike" dirty="0" smtClean="0"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2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6/</a:t>
                      </a:r>
                      <a:r>
                        <a:rPr lang="en-US" sz="1400" b="1" u="none" strike="noStrike" dirty="0" smtClean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15/</a:t>
                      </a:r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29/</a:t>
                      </a:r>
                      <a:r>
                        <a:rPr lang="en-US" sz="1400" b="1" u="none" strike="noStrike" dirty="0" smtClean="0"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50/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8/</a:t>
                      </a:r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19/</a:t>
                      </a:r>
                      <a:r>
                        <a:rPr lang="en-US" sz="1400" b="1" u="none" strike="noStrike" dirty="0" smtClean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37/</a:t>
                      </a:r>
                      <a:r>
                        <a:rPr lang="en-US" sz="1400" b="1" u="none" strike="noStrike" dirty="0" smtClean="0"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62/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  <a:tr h="19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10/</a:t>
                      </a:r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23/</a:t>
                      </a:r>
                      <a:r>
                        <a:rPr lang="en-US" sz="1400" b="1" u="none" strike="noStrike" dirty="0" smtClean="0"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44/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74/</a:t>
                      </a:r>
                      <a:r>
                        <a:rPr lang="en-US" sz="1400" b="1" u="none" strike="noStrike" dirty="0" smtClean="0"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4061096" y="3742634"/>
            <a:ext cx="2364059" cy="2186222"/>
            <a:chOff x="3581885" y="3863441"/>
            <a:chExt cx="2818915" cy="2819399"/>
          </a:xfrm>
        </p:grpSpPr>
        <p:grpSp>
          <p:nvGrpSpPr>
            <p:cNvPr id="12" name="Group 4"/>
            <p:cNvGrpSpPr>
              <a:grpSpLocks/>
            </p:cNvGrpSpPr>
            <p:nvPr/>
          </p:nvGrpSpPr>
          <p:grpSpPr bwMode="auto">
            <a:xfrm>
              <a:off x="3581885" y="3863441"/>
              <a:ext cx="2818915" cy="2819399"/>
              <a:chOff x="4088591" y="3863440"/>
              <a:chExt cx="2818915" cy="2819399"/>
            </a:xfrm>
          </p:grpSpPr>
          <p:sp>
            <p:nvSpPr>
              <p:cNvPr id="21" name="Oval 20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4088591" y="3863440"/>
                <a:ext cx="2818915" cy="2819399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107591" y="3907890"/>
                <a:ext cx="793613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 flipH="1">
                <a:off x="5055213" y="3907890"/>
                <a:ext cx="834881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/>
                </a:extLst>
              </p:cNvPr>
              <p:cNvCxnSpPr>
                <a:cxnSpLocks/>
                <a:stCxn id="21" idx="1"/>
                <a:endCxn id="21" idx="5"/>
              </p:cNvCxnSpPr>
              <p:nvPr/>
            </p:nvCxnSpPr>
            <p:spPr>
              <a:xfrm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/>
                </a:extLst>
              </p:cNvPr>
              <p:cNvCxnSpPr>
                <a:cxnSpLocks/>
                <a:stCxn id="21" idx="7"/>
                <a:endCxn id="21" idx="3"/>
              </p:cNvCxnSpPr>
              <p:nvPr/>
            </p:nvCxnSpPr>
            <p:spPr>
              <a:xfrm flipH="1"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5040927" y="4839752"/>
                <a:ext cx="866626" cy="86677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27" name="Picture 19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" t="52621" r="78931" b="23434"/>
              <a:stretch>
                <a:fillRect/>
              </a:stretch>
            </p:blipFill>
            <p:spPr bwMode="auto">
              <a:xfrm>
                <a:off x="5040335" y="4920773"/>
                <a:ext cx="850333" cy="704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" name="TextBox 5"/>
            <p:cNvSpPr txBox="1">
              <a:spLocks noChangeArrowheads="1"/>
            </p:cNvSpPr>
            <p:nvPr/>
          </p:nvSpPr>
          <p:spPr bwMode="auto">
            <a:xfrm>
              <a:off x="4847079" y="3970262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</a:p>
          </p:txBody>
        </p:sp>
        <p:sp>
          <p:nvSpPr>
            <p:cNvPr id="14" name="TextBox 6"/>
            <p:cNvSpPr txBox="1">
              <a:spLocks noChangeArrowheads="1"/>
            </p:cNvSpPr>
            <p:nvPr/>
          </p:nvSpPr>
          <p:spPr bwMode="auto">
            <a:xfrm>
              <a:off x="4847079" y="6032862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</a:p>
          </p:txBody>
        </p:sp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4218267" y="4144087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16" name="TextBox 8"/>
            <p:cNvSpPr txBox="1">
              <a:spLocks noChangeArrowheads="1"/>
            </p:cNvSpPr>
            <p:nvPr/>
          </p:nvSpPr>
          <p:spPr bwMode="auto">
            <a:xfrm>
              <a:off x="5301165" y="4135526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17" name="TextBox 9"/>
            <p:cNvSpPr txBox="1">
              <a:spLocks noChangeArrowheads="1"/>
            </p:cNvSpPr>
            <p:nvPr/>
          </p:nvSpPr>
          <p:spPr bwMode="auto">
            <a:xfrm>
              <a:off x="4205839" y="5905951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18" name="TextBox 10"/>
            <p:cNvSpPr txBox="1">
              <a:spLocks noChangeArrowheads="1"/>
            </p:cNvSpPr>
            <p:nvPr/>
          </p:nvSpPr>
          <p:spPr bwMode="auto">
            <a:xfrm>
              <a:off x="5274116" y="5911284"/>
              <a:ext cx="47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0.5</a:t>
              </a:r>
            </a:p>
          </p:txBody>
        </p:sp>
        <p:sp>
          <p:nvSpPr>
            <p:cNvPr id="19" name="TextBox 11"/>
            <p:cNvSpPr txBox="1">
              <a:spLocks noChangeArrowheads="1"/>
            </p:cNvSpPr>
            <p:nvPr/>
          </p:nvSpPr>
          <p:spPr bwMode="auto">
            <a:xfrm>
              <a:off x="3931711" y="5023405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  <p:sp>
          <p:nvSpPr>
            <p:cNvPr id="20" name="TextBox 12"/>
            <p:cNvSpPr txBox="1">
              <a:spLocks noChangeArrowheads="1"/>
            </p:cNvSpPr>
            <p:nvPr/>
          </p:nvSpPr>
          <p:spPr bwMode="auto">
            <a:xfrm>
              <a:off x="5703118" y="5023405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586048" y="3121973"/>
            <a:ext cx="3274219" cy="6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3. Multiply Drift by ratio based on Direction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-253137" y="5992968"/>
            <a:ext cx="2197826" cy="76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buFont typeface="Arial" panose="020B0604020202020204" pitchFamily="34" charset="0"/>
              <a:buNone/>
            </a:pPr>
            <a:r>
              <a:rPr lang="en-US" altLang="en-US" sz="1800" dirty="0"/>
              <a:t>4. Apply </a:t>
            </a:r>
            <a:r>
              <a:rPr lang="en-US" altLang="en-US" sz="1800" dirty="0" err="1"/>
              <a:t>windage</a:t>
            </a:r>
            <a:r>
              <a:rPr lang="en-US" altLang="en-US" sz="1800" dirty="0"/>
              <a:t> to Sight</a:t>
            </a:r>
          </a:p>
        </p:txBody>
      </p:sp>
      <p:sp>
        <p:nvSpPr>
          <p:cNvPr id="30" name="Conten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462974" y="5949055"/>
            <a:ext cx="5729563" cy="13215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dirty="0">
                <a:solidFill>
                  <a:srgbClr val="FF0000"/>
                </a:solidFill>
              </a:rPr>
              <a:t>Remember: </a:t>
            </a:r>
            <a:r>
              <a:rPr lang="en-US" sz="1600" dirty="0"/>
              <a:t>Wind is usually referred to by direction it is coming </a:t>
            </a:r>
            <a:r>
              <a:rPr lang="en-US" sz="1600" dirty="0">
                <a:solidFill>
                  <a:srgbClr val="FF0000"/>
                </a:solidFill>
              </a:rPr>
              <a:t>FROM</a:t>
            </a:r>
            <a:r>
              <a:rPr lang="en-US" sz="1600" dirty="0"/>
              <a:t>. Adjust windage to </a:t>
            </a:r>
            <a:r>
              <a:rPr lang="en-US" sz="1600" dirty="0">
                <a:solidFill>
                  <a:srgbClr val="FF0000"/>
                </a:solidFill>
              </a:rPr>
              <a:t>SAME</a:t>
            </a:r>
            <a:r>
              <a:rPr lang="en-US" sz="1600" dirty="0"/>
              <a:t> direction. 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dirty="0"/>
              <a:t>IE: Wind is coming from the </a:t>
            </a:r>
            <a:r>
              <a:rPr lang="en-US" sz="1600" dirty="0">
                <a:solidFill>
                  <a:srgbClr val="FF0000"/>
                </a:solidFill>
              </a:rPr>
              <a:t>LEFT</a:t>
            </a:r>
            <a:r>
              <a:rPr lang="en-US" sz="1600" dirty="0"/>
              <a:t>, adjust sights to the </a:t>
            </a:r>
            <a:r>
              <a:rPr lang="en-US" sz="1600" dirty="0">
                <a:solidFill>
                  <a:srgbClr val="FF0000"/>
                </a:solidFill>
              </a:rPr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224456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494366"/>
              </p:ext>
            </p:extLst>
          </p:nvPr>
        </p:nvGraphicFramePr>
        <p:xfrm>
          <a:off x="657912" y="307377"/>
          <a:ext cx="1861009" cy="1230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773">
                  <a:extLst>
                    <a:ext uri="{9D8B030D-6E8A-4147-A177-3AD203B41FA5}"/>
                  </a:extLst>
                </a:gridCol>
                <a:gridCol w="646770">
                  <a:extLst>
                    <a:ext uri="{9D8B030D-6E8A-4147-A177-3AD203B41FA5}"/>
                  </a:extLst>
                </a:gridCol>
                <a:gridCol w="520466">
                  <a:extLst>
                    <a:ext uri="{9D8B030D-6E8A-4147-A177-3AD203B41FA5}"/>
                  </a:extLst>
                </a:gridCol>
              </a:tblGrid>
              <a:tr h="285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Distance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(</a:t>
                      </a:r>
                      <a:r>
                        <a:rPr lang="en-US" sz="1100" u="none" strike="noStrike" dirty="0">
                          <a:effectLst/>
                        </a:rPr>
                        <a:t>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Drop in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Inches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# </a:t>
                      </a:r>
                      <a:r>
                        <a:rPr lang="en-US" sz="1100" u="none" strike="noStrike" dirty="0" smtClean="0">
                          <a:effectLst/>
                        </a:rPr>
                        <a:t>Clicks</a:t>
                      </a: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552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18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90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369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18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532019"/>
              </p:ext>
            </p:extLst>
          </p:nvPr>
        </p:nvGraphicFramePr>
        <p:xfrm>
          <a:off x="482424" y="1538043"/>
          <a:ext cx="2195462" cy="220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823">
                  <a:extLst>
                    <a:ext uri="{9D8B030D-6E8A-4147-A177-3AD203B41FA5}"/>
                  </a:extLst>
                </a:gridCol>
                <a:gridCol w="1852639">
                  <a:extLst>
                    <a:ext uri="{9D8B030D-6E8A-4147-A177-3AD203B41FA5}"/>
                  </a:extLst>
                </a:gridCol>
              </a:tblGrid>
              <a:tr h="34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 err="1" smtClean="0">
                          <a:effectLst/>
                        </a:rPr>
                        <a:t>Spd</a:t>
                      </a:r>
                      <a:r>
                        <a:rPr lang="en-US" sz="1050" b="1" u="none" strike="noStrike" dirty="0" smtClean="0">
                          <a:effectLst/>
                        </a:rPr>
                        <a:t> </a:t>
                      </a:r>
                      <a:r>
                        <a:rPr lang="en-US" sz="1050" b="1" u="none" strike="noStrike" dirty="0">
                          <a:effectLst/>
                        </a:rPr>
                        <a:t>(</a:t>
                      </a:r>
                      <a:r>
                        <a:rPr lang="en-US" sz="1050" b="1" u="none" strike="noStrike" dirty="0" err="1">
                          <a:effectLst/>
                        </a:rPr>
                        <a:t>kph</a:t>
                      </a:r>
                      <a:r>
                        <a:rPr lang="en-US" sz="1050" b="1" u="none" strike="noStrike" dirty="0">
                          <a:effectLst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119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&lt;1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Smoke rises vertically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6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2-5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Direction </a:t>
                      </a:r>
                      <a:r>
                        <a:rPr lang="en-CA" sz="1100" u="none" strike="noStrike" dirty="0" smtClean="0">
                          <a:effectLst/>
                        </a:rPr>
                        <a:t>shown </a:t>
                      </a:r>
                      <a:r>
                        <a:rPr lang="en-CA" sz="1100" u="none" strike="noStrike" dirty="0">
                          <a:effectLst/>
                        </a:rPr>
                        <a:t>by smoke drift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77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6-11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Wind felt on face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67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12-19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Wind extends light flag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21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20-29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Raises dust and loose paper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49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30-38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Small trees in leaf </a:t>
                      </a:r>
                      <a:r>
                        <a:rPr lang="en-CA" sz="1100" u="none" strike="noStrike" dirty="0" smtClean="0">
                          <a:effectLst/>
                        </a:rPr>
                        <a:t>sway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68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39-50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Large branches in motion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261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51-60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Whole trees in </a:t>
                      </a:r>
                      <a:r>
                        <a:rPr lang="en-CA" sz="1100" u="none" strike="noStrike" dirty="0" smtClean="0">
                          <a:effectLst/>
                        </a:rPr>
                        <a:t>motion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12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61-70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Slight </a:t>
                      </a:r>
                      <a:r>
                        <a:rPr lang="en-US" sz="1100" u="none" strike="noStrike" dirty="0">
                          <a:effectLst/>
                        </a:rPr>
                        <a:t>structural damage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40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71-85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Trees </a:t>
                      </a:r>
                      <a:r>
                        <a:rPr lang="en-US" sz="1100" u="none" strike="noStrike" dirty="0">
                          <a:effectLst/>
                        </a:rPr>
                        <a:t>uprooted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95282"/>
              </p:ext>
            </p:extLst>
          </p:nvPr>
        </p:nvGraphicFramePr>
        <p:xfrm>
          <a:off x="2655000" y="225950"/>
          <a:ext cx="1922106" cy="1851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208">
                  <a:extLst>
                    <a:ext uri="{9D8B030D-6E8A-4147-A177-3AD203B41FA5}"/>
                  </a:extLst>
                </a:gridCol>
                <a:gridCol w="317241">
                  <a:extLst>
                    <a:ext uri="{9D8B030D-6E8A-4147-A177-3AD203B41FA5}"/>
                  </a:extLst>
                </a:gridCol>
                <a:gridCol w="373225">
                  <a:extLst>
                    <a:ext uri="{9D8B030D-6E8A-4147-A177-3AD203B41FA5}"/>
                  </a:extLst>
                </a:gridCol>
                <a:gridCol w="373224">
                  <a:extLst>
                    <a:ext uri="{9D8B030D-6E8A-4147-A177-3AD203B41FA5}"/>
                  </a:extLst>
                </a:gridCol>
                <a:gridCol w="429208">
                  <a:extLst>
                    <a:ext uri="{9D8B030D-6E8A-4147-A177-3AD203B41FA5}"/>
                  </a:extLst>
                </a:gridCol>
              </a:tblGrid>
              <a:tr h="17504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Wind Drift in INCHES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3062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err="1" smtClean="0">
                          <a:effectLst/>
                        </a:rPr>
                        <a:t>Spd</a:t>
                      </a:r>
                      <a:endParaRPr lang="en-US" sz="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</a:rPr>
                        <a:t>(</a:t>
                      </a:r>
                      <a:r>
                        <a:rPr lang="en-US" sz="800" u="none" strike="noStrike" dirty="0" err="1" smtClean="0">
                          <a:effectLst/>
                        </a:rPr>
                        <a:t>kph</a:t>
                      </a:r>
                      <a:r>
                        <a:rPr lang="en-US" sz="800" u="none" strike="noStrike" dirty="0">
                          <a:effectLst/>
                        </a:rPr>
                        <a:t>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Range in </a:t>
                      </a:r>
                      <a:r>
                        <a:rPr lang="en-US" sz="800" u="none" strike="noStrike" dirty="0" err="1">
                          <a:effectLst/>
                        </a:rPr>
                        <a:t>metres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2048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30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85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85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230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9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655000" y="2077685"/>
            <a:ext cx="1883996" cy="1747750"/>
            <a:chOff x="3581886" y="3863440"/>
            <a:chExt cx="2818915" cy="281939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3581886" y="3863440"/>
              <a:ext cx="2818915" cy="2819398"/>
              <a:chOff x="4088592" y="3863439"/>
              <a:chExt cx="2818915" cy="2819398"/>
            </a:xfrm>
          </p:grpSpPr>
          <p:sp>
            <p:nvSpPr>
              <p:cNvPr id="15" name="Oval 14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4088592" y="3863439"/>
                <a:ext cx="2818915" cy="2819398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cxnSp>
            <p:nvCxnSpPr>
              <p:cNvPr id="16" name="Straight Connector 15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107591" y="3907890"/>
                <a:ext cx="793613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 flipH="1">
                <a:off x="5055213" y="3907890"/>
                <a:ext cx="834881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/>
                </a:extLst>
              </p:cNvPr>
              <p:cNvCxnSpPr>
                <a:cxnSpLocks/>
                <a:stCxn id="15" idx="1"/>
                <a:endCxn id="15" idx="5"/>
              </p:cNvCxnSpPr>
              <p:nvPr/>
            </p:nvCxnSpPr>
            <p:spPr>
              <a:xfrm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/>
                </a:extLst>
              </p:cNvPr>
              <p:cNvCxnSpPr>
                <a:cxnSpLocks/>
                <a:stCxn id="15" idx="7"/>
                <a:endCxn id="15" idx="3"/>
              </p:cNvCxnSpPr>
              <p:nvPr/>
            </p:nvCxnSpPr>
            <p:spPr>
              <a:xfrm flipH="1"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5040927" y="4839752"/>
                <a:ext cx="866626" cy="86677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pic>
            <p:nvPicPr>
              <p:cNvPr id="21" name="Picture 19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" t="52621" r="78931" b="23434"/>
              <a:stretch>
                <a:fillRect/>
              </a:stretch>
            </p:blipFill>
            <p:spPr bwMode="auto">
              <a:xfrm>
                <a:off x="5040335" y="4920773"/>
                <a:ext cx="850333" cy="704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4847079" y="3970263"/>
              <a:ext cx="377498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</a:t>
              </a:r>
            </a:p>
          </p:txBody>
        </p:sp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4847079" y="6032862"/>
              <a:ext cx="377498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</a:t>
              </a:r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4218268" y="4144087"/>
              <a:ext cx="563833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0.5</a:t>
              </a:r>
            </a:p>
          </p:txBody>
        </p:sp>
        <p:sp>
          <p:nvSpPr>
            <p:cNvPr id="10" name="TextBox 8"/>
            <p:cNvSpPr txBox="1">
              <a:spLocks noChangeArrowheads="1"/>
            </p:cNvSpPr>
            <p:nvPr/>
          </p:nvSpPr>
          <p:spPr bwMode="auto">
            <a:xfrm>
              <a:off x="5301165" y="4135526"/>
              <a:ext cx="563833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0.5</a:t>
              </a:r>
            </a:p>
          </p:txBody>
        </p:sp>
        <p:sp>
          <p:nvSpPr>
            <p:cNvPr id="11" name="TextBox 9"/>
            <p:cNvSpPr txBox="1">
              <a:spLocks noChangeArrowheads="1"/>
            </p:cNvSpPr>
            <p:nvPr/>
          </p:nvSpPr>
          <p:spPr bwMode="auto">
            <a:xfrm>
              <a:off x="4205839" y="5905951"/>
              <a:ext cx="563833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0.5</a:t>
              </a:r>
            </a:p>
          </p:txBody>
        </p:sp>
        <p:sp>
          <p:nvSpPr>
            <p:cNvPr id="12" name="TextBox 10"/>
            <p:cNvSpPr txBox="1">
              <a:spLocks noChangeArrowheads="1"/>
            </p:cNvSpPr>
            <p:nvPr/>
          </p:nvSpPr>
          <p:spPr bwMode="auto">
            <a:xfrm>
              <a:off x="5274116" y="5911284"/>
              <a:ext cx="563833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0.5</a:t>
              </a:r>
            </a:p>
          </p:txBody>
        </p:sp>
        <p:sp>
          <p:nvSpPr>
            <p:cNvPr id="13" name="TextBox 11"/>
            <p:cNvSpPr txBox="1">
              <a:spLocks noChangeArrowheads="1"/>
            </p:cNvSpPr>
            <p:nvPr/>
          </p:nvSpPr>
          <p:spPr bwMode="auto">
            <a:xfrm>
              <a:off x="3931711" y="5023405"/>
              <a:ext cx="377498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  <p:sp>
          <p:nvSpPr>
            <p:cNvPr id="14" name="TextBox 12"/>
            <p:cNvSpPr txBox="1">
              <a:spLocks noChangeArrowheads="1"/>
            </p:cNvSpPr>
            <p:nvPr/>
          </p:nvSpPr>
          <p:spPr bwMode="auto">
            <a:xfrm>
              <a:off x="5703119" y="5023405"/>
              <a:ext cx="377498" cy="43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400"/>
                <a:t>1</a:t>
              </a:r>
            </a:p>
          </p:txBody>
        </p:sp>
      </p:grpSp>
      <p:graphicFrame>
        <p:nvGraphicFramePr>
          <p:cNvPr id="24" name="Table 2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97707"/>
              </p:ext>
            </p:extLst>
          </p:nvPr>
        </p:nvGraphicFramePr>
        <p:xfrm>
          <a:off x="169354" y="5004496"/>
          <a:ext cx="1164924" cy="1062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810">
                  <a:extLst>
                    <a:ext uri="{9D8B030D-6E8A-4147-A177-3AD203B41FA5}"/>
                  </a:extLst>
                </a:gridCol>
                <a:gridCol w="317241">
                  <a:extLst>
                    <a:ext uri="{9D8B030D-6E8A-4147-A177-3AD203B41FA5}"/>
                  </a:extLst>
                </a:gridCol>
                <a:gridCol w="454873">
                  <a:extLst>
                    <a:ext uri="{9D8B030D-6E8A-4147-A177-3AD203B41FA5}"/>
                  </a:extLst>
                </a:gridCol>
              </a:tblGrid>
              <a:tr h="13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 smtClean="0">
                          <a:effectLst/>
                        </a:rPr>
                        <a:t>Dist</a:t>
                      </a:r>
                      <a:endParaRPr lang="en-US" sz="1100" u="none" strike="noStrike" dirty="0" smtClean="0">
                        <a:effectLst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Drop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#Clicks</a:t>
                      </a: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552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180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90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369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  <a:tr h="118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66728"/>
              </p:ext>
            </p:extLst>
          </p:nvPr>
        </p:nvGraphicFramePr>
        <p:xfrm>
          <a:off x="1355076" y="4972747"/>
          <a:ext cx="1600245" cy="1133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78">
                  <a:extLst>
                    <a:ext uri="{9D8B030D-6E8A-4147-A177-3AD203B41FA5}"/>
                  </a:extLst>
                </a:gridCol>
                <a:gridCol w="1275467">
                  <a:extLst>
                    <a:ext uri="{9D8B030D-6E8A-4147-A177-3AD203B41FA5}"/>
                  </a:extLst>
                </a:gridCol>
              </a:tblGrid>
              <a:tr h="14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 smtClean="0">
                          <a:effectLst/>
                        </a:rPr>
                        <a:t>kph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Description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1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&lt;1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Vertical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smoke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485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2-5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000" u="none" strike="noStrike" dirty="0" smtClean="0">
                          <a:effectLst/>
                        </a:rPr>
                        <a:t>smoke </a:t>
                      </a:r>
                      <a:r>
                        <a:rPr lang="en-CA" sz="1000" u="none" strike="noStrike" dirty="0">
                          <a:effectLst/>
                        </a:rPr>
                        <a:t>drift</a:t>
                      </a:r>
                      <a:endParaRPr lang="en-C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91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6-11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Wind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felt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97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12-19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Flag extends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039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20-29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000" u="none" strike="noStrike" dirty="0">
                          <a:effectLst/>
                        </a:rPr>
                        <a:t>Raises </a:t>
                      </a:r>
                      <a:r>
                        <a:rPr lang="en-CA" sz="1000" u="none" strike="noStrike" dirty="0" smtClean="0">
                          <a:effectLst/>
                        </a:rPr>
                        <a:t>dust</a:t>
                      </a:r>
                      <a:endParaRPr lang="en-C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  <a:tr h="109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30-38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000" u="none" strike="noStrike" dirty="0">
                          <a:effectLst/>
                        </a:rPr>
                        <a:t>Small trees </a:t>
                      </a:r>
                      <a:r>
                        <a:rPr lang="en-CA" sz="1000" u="none" strike="noStrike" dirty="0" smtClean="0">
                          <a:effectLst/>
                        </a:rPr>
                        <a:t>sway</a:t>
                      </a:r>
                      <a:endParaRPr lang="en-C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85218"/>
              </p:ext>
            </p:extLst>
          </p:nvPr>
        </p:nvGraphicFramePr>
        <p:xfrm>
          <a:off x="2995123" y="4764064"/>
          <a:ext cx="1426517" cy="1459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66">
                  <a:extLst>
                    <a:ext uri="{9D8B030D-6E8A-4147-A177-3AD203B41FA5}"/>
                  </a:extLst>
                </a:gridCol>
                <a:gridCol w="279272">
                  <a:extLst>
                    <a:ext uri="{9D8B030D-6E8A-4147-A177-3AD203B41FA5}"/>
                  </a:extLst>
                </a:gridCol>
                <a:gridCol w="233265">
                  <a:extLst>
                    <a:ext uri="{9D8B030D-6E8A-4147-A177-3AD203B41FA5}"/>
                  </a:extLst>
                </a:gridCol>
                <a:gridCol w="242596">
                  <a:extLst>
                    <a:ext uri="{9D8B030D-6E8A-4147-A177-3AD203B41FA5}"/>
                  </a:extLst>
                </a:gridCol>
                <a:gridCol w="279918">
                  <a:extLst>
                    <a:ext uri="{9D8B030D-6E8A-4147-A177-3AD203B41FA5}"/>
                  </a:extLst>
                </a:gridCol>
              </a:tblGrid>
              <a:tr h="1492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Wind Drift in INCHES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263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err="1" smtClean="0">
                          <a:effectLst/>
                        </a:rPr>
                        <a:t>Spd</a:t>
                      </a:r>
                      <a:endParaRPr lang="en-US" sz="7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en-US" sz="700" u="none" strike="noStrike" dirty="0" err="1" smtClean="0">
                          <a:effectLst/>
                        </a:rPr>
                        <a:t>kph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Range in </a:t>
                      </a:r>
                      <a:r>
                        <a:rPr lang="en-US" sz="700" u="none" strike="noStrike" dirty="0" err="1">
                          <a:effectLst/>
                        </a:rPr>
                        <a:t>metres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7058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200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300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400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500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06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12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37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2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33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  <a:tr h="1373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15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4421640" y="4794929"/>
            <a:ext cx="1586548" cy="1429082"/>
            <a:chOff x="3581886" y="3863440"/>
            <a:chExt cx="2818915" cy="2819398"/>
          </a:xfrm>
        </p:grpSpPr>
        <p:grpSp>
          <p:nvGrpSpPr>
            <p:cNvPr id="28" name="Group 4"/>
            <p:cNvGrpSpPr>
              <a:grpSpLocks/>
            </p:cNvGrpSpPr>
            <p:nvPr/>
          </p:nvGrpSpPr>
          <p:grpSpPr bwMode="auto">
            <a:xfrm>
              <a:off x="3581886" y="3863440"/>
              <a:ext cx="2818915" cy="2819398"/>
              <a:chOff x="4088592" y="3863439"/>
              <a:chExt cx="2818915" cy="2819398"/>
            </a:xfrm>
          </p:grpSpPr>
          <p:sp>
            <p:nvSpPr>
              <p:cNvPr id="37" name="Oval 36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4088592" y="3863439"/>
                <a:ext cx="2818915" cy="2819398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/>
              </a:p>
            </p:txBody>
          </p:sp>
          <p:cxnSp>
            <p:nvCxnSpPr>
              <p:cNvPr id="38" name="Straight Connector 37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>
                <a:off x="5107591" y="3907890"/>
                <a:ext cx="793613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/>
                </a:extLst>
              </p:cNvPr>
              <p:cNvCxnSpPr>
                <a:cxnSpLocks/>
              </p:cNvCxnSpPr>
              <p:nvPr/>
            </p:nvCxnSpPr>
            <p:spPr>
              <a:xfrm flipH="1">
                <a:off x="5055213" y="3907890"/>
                <a:ext cx="834881" cy="2690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/>
                </a:extLst>
              </p:cNvPr>
              <p:cNvCxnSpPr>
                <a:cxnSpLocks/>
                <a:stCxn id="37" idx="1"/>
                <a:endCxn id="37" idx="5"/>
              </p:cNvCxnSpPr>
              <p:nvPr/>
            </p:nvCxnSpPr>
            <p:spPr>
              <a:xfrm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/>
                </a:extLst>
              </p:cNvPr>
              <p:cNvCxnSpPr>
                <a:cxnSpLocks/>
                <a:stCxn id="37" idx="7"/>
                <a:endCxn id="37" idx="3"/>
              </p:cNvCxnSpPr>
              <p:nvPr/>
            </p:nvCxnSpPr>
            <p:spPr>
              <a:xfrm flipH="1">
                <a:off x="4501270" y="4276190"/>
                <a:ext cx="1993557" cy="19938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>
                <a:extLst>
                  <a:ext uri="{FF2B5EF4-FFF2-40B4-BE49-F238E27FC236}"/>
                </a:extLst>
              </p:cNvPr>
              <p:cNvSpPr>
                <a:spLocks noChangeAspect="1"/>
              </p:cNvSpPr>
              <p:nvPr/>
            </p:nvSpPr>
            <p:spPr>
              <a:xfrm>
                <a:off x="5040927" y="4839752"/>
                <a:ext cx="866626" cy="86677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/>
              </a:p>
            </p:txBody>
          </p:sp>
          <p:pic>
            <p:nvPicPr>
              <p:cNvPr id="43" name="Picture 19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" t="52621" r="78931" b="23434"/>
              <a:stretch>
                <a:fillRect/>
              </a:stretch>
            </p:blipFill>
            <p:spPr bwMode="auto">
              <a:xfrm>
                <a:off x="5040335" y="4920773"/>
                <a:ext cx="850333" cy="704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9" name="TextBox 5"/>
            <p:cNvSpPr txBox="1">
              <a:spLocks noChangeArrowheads="1"/>
            </p:cNvSpPr>
            <p:nvPr/>
          </p:nvSpPr>
          <p:spPr bwMode="auto">
            <a:xfrm>
              <a:off x="4847079" y="3970263"/>
              <a:ext cx="456276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/>
                <a:t>0</a:t>
              </a:r>
            </a:p>
          </p:txBody>
        </p:sp>
        <p:sp>
          <p:nvSpPr>
            <p:cNvPr id="30" name="TextBox 6"/>
            <p:cNvSpPr txBox="1">
              <a:spLocks noChangeArrowheads="1"/>
            </p:cNvSpPr>
            <p:nvPr/>
          </p:nvSpPr>
          <p:spPr bwMode="auto">
            <a:xfrm>
              <a:off x="4847079" y="6032861"/>
              <a:ext cx="456276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/>
                <a:t>0</a:t>
              </a:r>
            </a:p>
          </p:txBody>
        </p:sp>
        <p:sp>
          <p:nvSpPr>
            <p:cNvPr id="31" name="TextBox 7"/>
            <p:cNvSpPr txBox="1">
              <a:spLocks noChangeArrowheads="1"/>
            </p:cNvSpPr>
            <p:nvPr/>
          </p:nvSpPr>
          <p:spPr bwMode="auto">
            <a:xfrm>
              <a:off x="4218268" y="4144087"/>
              <a:ext cx="518935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 dirty="0" smtClean="0"/>
                <a:t>.</a:t>
              </a:r>
              <a:r>
                <a:rPr lang="en-US" altLang="en-US" sz="1100" dirty="0"/>
                <a:t>5</a:t>
              </a:r>
            </a:p>
          </p:txBody>
        </p:sp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5301164" y="4135527"/>
              <a:ext cx="518935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 dirty="0" smtClean="0"/>
                <a:t>.</a:t>
              </a:r>
              <a:r>
                <a:rPr lang="en-US" altLang="en-US" sz="1100" dirty="0"/>
                <a:t>5</a:t>
              </a: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4205840" y="5905952"/>
              <a:ext cx="518935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 dirty="0" smtClean="0"/>
                <a:t>.</a:t>
              </a:r>
              <a:r>
                <a:rPr lang="en-US" altLang="en-US" sz="1100" dirty="0"/>
                <a:t>5</a:t>
              </a:r>
            </a:p>
          </p:txBody>
        </p:sp>
        <p:sp>
          <p:nvSpPr>
            <p:cNvPr id="34" name="TextBox 10"/>
            <p:cNvSpPr txBox="1">
              <a:spLocks noChangeArrowheads="1"/>
            </p:cNvSpPr>
            <p:nvPr/>
          </p:nvSpPr>
          <p:spPr bwMode="auto">
            <a:xfrm>
              <a:off x="5274117" y="5911285"/>
              <a:ext cx="518935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 dirty="0" smtClean="0"/>
                <a:t>.</a:t>
              </a:r>
              <a:r>
                <a:rPr lang="en-US" altLang="en-US" sz="1100" dirty="0"/>
                <a:t>5</a:t>
              </a:r>
            </a:p>
          </p:txBody>
        </p:sp>
        <p:sp>
          <p:nvSpPr>
            <p:cNvPr id="35" name="TextBox 11"/>
            <p:cNvSpPr txBox="1">
              <a:spLocks noChangeArrowheads="1"/>
            </p:cNvSpPr>
            <p:nvPr/>
          </p:nvSpPr>
          <p:spPr bwMode="auto">
            <a:xfrm>
              <a:off x="3931710" y="5023405"/>
              <a:ext cx="456276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/>
                <a:t>1</a:t>
              </a:r>
            </a:p>
          </p:txBody>
        </p:sp>
        <p:sp>
          <p:nvSpPr>
            <p:cNvPr id="36" name="TextBox 12"/>
            <p:cNvSpPr txBox="1">
              <a:spLocks noChangeArrowheads="1"/>
            </p:cNvSpPr>
            <p:nvPr/>
          </p:nvSpPr>
          <p:spPr bwMode="auto">
            <a:xfrm>
              <a:off x="5703119" y="5023405"/>
              <a:ext cx="456276" cy="516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10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534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ench_x0020_Variation xmlns="2c96e40a-0ffb-4177-8a85-2bc44f4a9bee" xsi:nil="true"/>
    <English_x0020_Variation xmlns="2c96e40a-0ffb-4177-8a85-2bc44f4a9bee" xsi:nil="true"/>
    <Item_x0020_Language xmlns="2c96e40a-0ffb-4177-8a85-2bc44f4a9bee">English</Item_x0020_Language>
    <Checked_x0020_out_x0020_by xmlns="2c96e40a-0ffb-4177-8a85-2bc44f4a9bee">
      <UserInfo>
        <DisplayName>Das Maj JC@ADM(Mat) PMO MSVS@Ottawa-Hull</DisplayName>
        <AccountId>152</AccountId>
        <AccountType/>
      </UserInfo>
    </Checked_x0020_out_x0020_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6A3D2DF7EA74E8669D2047835F181" ma:contentTypeVersion="5" ma:contentTypeDescription="Create a new document." ma:contentTypeScope="" ma:versionID="7597fa41cf21590dc13ed429e9763997">
  <xsd:schema xmlns:xsd="http://www.w3.org/2001/XMLSchema" xmlns:xs="http://www.w3.org/2001/XMLSchema" xmlns:p="http://schemas.microsoft.com/office/2006/metadata/properties" xmlns:ns2="2c96e40a-0ffb-4177-8a85-2bc44f4a9bee" xmlns:ns3="eedaf44d-a7eb-407d-ad86-13dfb5ee732d" targetNamespace="http://schemas.microsoft.com/office/2006/metadata/properties" ma:root="true" ma:fieldsID="849d58f892a375786bd164b536923ba8" ns2:_="" ns3:_="">
    <xsd:import namespace="2c96e40a-0ffb-4177-8a85-2bc44f4a9bee"/>
    <xsd:import namespace="eedaf44d-a7eb-407d-ad86-13dfb5ee732d"/>
    <xsd:element name="properties">
      <xsd:complexType>
        <xsd:sequence>
          <xsd:element name="documentManagement">
            <xsd:complexType>
              <xsd:all>
                <xsd:element ref="ns2:Item_x0020_Language"/>
                <xsd:element ref="ns2:English_x0020_Variation" minOccurs="0"/>
                <xsd:element ref="ns2:French_x0020_Variation" minOccurs="0"/>
                <xsd:element ref="ns2:Checked_x0020_out_x0020_by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6e40a-0ffb-4177-8a85-2bc44f4a9bee" elementFormDefault="qualified">
    <xsd:import namespace="http://schemas.microsoft.com/office/2006/documentManagement/types"/>
    <xsd:import namespace="http://schemas.microsoft.com/office/infopath/2007/PartnerControls"/>
    <xsd:element name="Item_x0020_Language" ma:index="8" ma:displayName="Item Language" ma:internalName="Item_x0020_Language">
      <xsd:simpleType>
        <xsd:restriction base="dms:Choice">
          <xsd:enumeration value="English"/>
          <xsd:enumeration value="French"/>
        </xsd:restriction>
      </xsd:simpleType>
    </xsd:element>
    <xsd:element name="English_x0020_Variation" ma:index="9" nillable="true" ma:displayName="English Variation" ma:list="{2C96E40A-0FFB-4177-8A85-2BC44F4A9BEE}" ma:internalName="English_x0020_Variation" ma:showField="ID">
      <xsd:simpleType>
        <xsd:restriction base="dms:Lookup"/>
      </xsd:simpleType>
    </xsd:element>
    <xsd:element name="French_x0020_Variation" ma:index="10" nillable="true" ma:displayName="French Variation" ma:list="{2C96E40A-0FFB-4177-8A85-2BC44F4A9BEE}" ma:internalName="French_x0020_Variation" ma:showField="ID">
      <xsd:simpleType>
        <xsd:restriction base="dms:Lookup"/>
      </xsd:simpleType>
    </xsd:element>
    <xsd:element name="Checked_x0020_out_x0020_by" ma:index="11" ma:displayName="Checked out by" ma:list="UserInfo" ma:SharePointGroup="0" ma:internalName="Checked_x0020_out_x0020_by" ma:showField="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daf44d-a7eb-407d-ad86-13dfb5ee732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D8A835-7E19-40F2-B129-10151D357BCC}"/>
</file>

<file path=customXml/itemProps2.xml><?xml version="1.0" encoding="utf-8"?>
<ds:datastoreItem xmlns:ds="http://schemas.openxmlformats.org/officeDocument/2006/customXml" ds:itemID="{56C3232B-0B40-4F56-B91F-ACFC2DF3E8AB}"/>
</file>

<file path=customXml/itemProps3.xml><?xml version="1.0" encoding="utf-8"?>
<ds:datastoreItem xmlns:ds="http://schemas.openxmlformats.org/officeDocument/2006/customXml" ds:itemID="{DAD3D4CA-130D-4E2C-994A-56203695C4B9}"/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1195</Words>
  <Application>Microsoft Office PowerPoint</Application>
  <PresentationFormat>Widescreen</PresentationFormat>
  <Paragraphs>431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National Defence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friend.ma</dc:creator>
  <cp:lastModifiedBy>friend.ma</cp:lastModifiedBy>
  <cp:revision>19</cp:revision>
  <cp:lastPrinted>2018-04-06T06:02:01Z</cp:lastPrinted>
  <dcterms:created xsi:type="dcterms:W3CDTF">2018-04-06T03:39:27Z</dcterms:created>
  <dcterms:modified xsi:type="dcterms:W3CDTF">2018-04-06T06:07:52Z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0x010100B136A3D2DF7EA74E8669D2047835F181</vt:lpwstr>
  </property>
</Properties>
</file>